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90" r:id="rId2"/>
    <p:sldId id="257" r:id="rId3"/>
    <p:sldId id="274" r:id="rId4"/>
    <p:sldId id="261" r:id="rId5"/>
    <p:sldId id="287" r:id="rId6"/>
    <p:sldId id="291" r:id="rId7"/>
    <p:sldId id="288" r:id="rId8"/>
    <p:sldId id="325" r:id="rId9"/>
    <p:sldId id="326" r:id="rId10"/>
    <p:sldId id="280" r:id="rId11"/>
    <p:sldId id="264" r:id="rId12"/>
    <p:sldId id="304" r:id="rId13"/>
    <p:sldId id="281" r:id="rId14"/>
    <p:sldId id="267" r:id="rId15"/>
    <p:sldId id="320" r:id="rId16"/>
    <p:sldId id="321" r:id="rId17"/>
    <p:sldId id="285" r:id="rId18"/>
    <p:sldId id="307" r:id="rId19"/>
    <p:sldId id="286" r:id="rId20"/>
    <p:sldId id="289" r:id="rId21"/>
    <p:sldId id="318" r:id="rId22"/>
    <p:sldId id="310" r:id="rId23"/>
    <p:sldId id="301" r:id="rId24"/>
    <p:sldId id="324" r:id="rId25"/>
    <p:sldId id="323" r:id="rId26"/>
    <p:sldId id="294" r:id="rId27"/>
    <p:sldId id="295" r:id="rId28"/>
    <p:sldId id="296" r:id="rId29"/>
    <p:sldId id="293" r:id="rId30"/>
    <p:sldId id="322" r:id="rId31"/>
    <p:sldId id="302" r:id="rId32"/>
    <p:sldId id="319" r:id="rId33"/>
    <p:sldId id="298" r:id="rId34"/>
    <p:sldId id="303" r:id="rId35"/>
    <p:sldId id="256" r:id="rId36"/>
    <p:sldId id="312" r:id="rId37"/>
    <p:sldId id="313" r:id="rId38"/>
    <p:sldId id="258" r:id="rId39"/>
    <p:sldId id="314" r:id="rId40"/>
    <p:sldId id="306" r:id="rId41"/>
    <p:sldId id="315" r:id="rId42"/>
    <p:sldId id="259" r:id="rId43"/>
    <p:sldId id="317" r:id="rId44"/>
    <p:sldId id="282" r:id="rId45"/>
    <p:sldId id="311" r:id="rId46"/>
    <p:sldId id="284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0QhvVfmEiogHdg+Bnh7flju/7p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인영" initials="강인" lastIdx="1" clrIdx="0">
    <p:extLst>
      <p:ext uri="{19B8F6BF-5375-455C-9EA6-DF929625EA0E}">
        <p15:presenceInfo xmlns:p15="http://schemas.microsoft.com/office/powerpoint/2012/main" userId="fb059d97f00a0d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DE8"/>
    <a:srgbClr val="9E67C5"/>
    <a:srgbClr val="4BACFB"/>
    <a:srgbClr val="2186FF"/>
    <a:srgbClr val="DBDCE7"/>
    <a:srgbClr val="D56795"/>
    <a:srgbClr val="010002"/>
    <a:srgbClr val="80459A"/>
    <a:srgbClr val="4FB1FB"/>
    <a:srgbClr val="ADD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88" autoAdjust="0"/>
  </p:normalViewPr>
  <p:slideViewPr>
    <p:cSldViewPr snapToGrid="0" showGuides="1">
      <p:cViewPr varScale="1">
        <p:scale>
          <a:sx n="63" d="100"/>
          <a:sy n="63" d="100"/>
        </p:scale>
        <p:origin x="780" y="88"/>
      </p:cViewPr>
      <p:guideLst>
        <p:guide orient="horz" pos="2205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원래 </a:t>
            </a:r>
            <a:r>
              <a:rPr lang="ko-KR" altLang="en-US" dirty="0" err="1"/>
              <a:t>우리팀은</a:t>
            </a:r>
            <a:r>
              <a:rPr lang="ko-KR" altLang="en-US" dirty="0"/>
              <a:t> 줌과 같은 화상회의서비스에 대해서 프로젝트를 진행하려고 했다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하지만 그것에서 조금 새로운 기술을 더하여 온라인 시험 감독 시스템을 주제로 프로젝트를 진행하기로 변경하였다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0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9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802c3770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802c3770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02c3770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02c3770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962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02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02c377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02c3770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971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440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858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599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2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802c3770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802c3770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 err="1"/>
              <a:t>줌정기권을</a:t>
            </a:r>
            <a:r>
              <a:rPr lang="ko-KR" altLang="en-US" dirty="0"/>
              <a:t> 구매한 사람을 대상으로 줌포테스트를 </a:t>
            </a:r>
            <a:r>
              <a:rPr lang="ko-KR" altLang="en-US" dirty="0" err="1"/>
              <a:t>이요할수</a:t>
            </a:r>
            <a:r>
              <a:rPr lang="ko-KR" altLang="en-US" dirty="0"/>
              <a:t> 있게끔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두개 비용을 모두 </a:t>
            </a:r>
            <a:r>
              <a:rPr lang="ko-KR" altLang="en-US" dirty="0" err="1"/>
              <a:t>합한게</a:t>
            </a:r>
            <a:r>
              <a:rPr lang="ko-KR" altLang="en-US" baseline="0" dirty="0"/>
              <a:t> 최종</a:t>
            </a:r>
            <a:r>
              <a:rPr lang="ko-KR" altLang="en-US" dirty="0"/>
              <a:t> 비용이 된다는 것을 </a:t>
            </a:r>
            <a:r>
              <a:rPr lang="ko-KR" altLang="en-US" dirty="0" err="1"/>
              <a:t>언급해야함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왜냐하면 우리는 줌 서버와 같은 이미 구축된 시스템을 무료로 사용한다고 </a:t>
            </a:r>
            <a:r>
              <a:rPr lang="ko-KR" altLang="en-US" dirty="0" err="1"/>
              <a:t>가정햇으니까</a:t>
            </a:r>
            <a:r>
              <a:rPr lang="en-US" altLang="ko-KR" dirty="0"/>
              <a:t>) </a:t>
            </a:r>
            <a:r>
              <a:rPr lang="ko-KR" altLang="en-US" dirty="0"/>
              <a:t>줌의 </a:t>
            </a:r>
            <a:r>
              <a:rPr lang="ko-KR" altLang="en-US" dirty="0" err="1"/>
              <a:t>확장판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학교는 </a:t>
            </a:r>
            <a:r>
              <a:rPr lang="en-US" altLang="ko-KR" dirty="0"/>
              <a:t>1</a:t>
            </a:r>
            <a:r>
              <a:rPr lang="ko-KR" altLang="en-US" dirty="0"/>
              <a:t>학기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2</a:t>
            </a:r>
            <a:r>
              <a:rPr lang="ko-KR" altLang="en-US" dirty="0"/>
              <a:t>학기 </a:t>
            </a:r>
            <a:r>
              <a:rPr lang="en-US" altLang="ko-KR" dirty="0"/>
              <a:t>2</a:t>
            </a:r>
            <a:r>
              <a:rPr lang="ko-KR" altLang="en-US" dirty="0"/>
              <a:t>번 총 </a:t>
            </a:r>
            <a:r>
              <a:rPr lang="en-US" altLang="ko-KR" dirty="0"/>
              <a:t>4</a:t>
            </a:r>
            <a:r>
              <a:rPr lang="ko-KR" altLang="en-US" dirty="0"/>
              <a:t>번의 시험을 </a:t>
            </a:r>
            <a:r>
              <a:rPr lang="ko-KR" altLang="en-US" dirty="0" err="1"/>
              <a:t>치는것으로</a:t>
            </a:r>
            <a:r>
              <a:rPr lang="ko-KR" altLang="en-US" dirty="0"/>
              <a:t> 가정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2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학교가 온라인 시험 도입한다고 가정하자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그때의 코스트</a:t>
            </a:r>
          </a:p>
          <a:p>
            <a:r>
              <a:rPr lang="en-US" altLang="ko-KR" dirty="0"/>
              <a:t>Zoom for test </a:t>
            </a:r>
            <a:r>
              <a:rPr lang="ko-KR" altLang="en-US" dirty="0"/>
              <a:t>코스트와 줌 코스트 </a:t>
            </a:r>
            <a:r>
              <a:rPr lang="ko-KR" altLang="en-US" dirty="0" err="1"/>
              <a:t>라잌</a:t>
            </a:r>
            <a:r>
              <a:rPr lang="ko-KR" altLang="en-US" dirty="0"/>
              <a:t> 디스</a:t>
            </a:r>
          </a:p>
          <a:p>
            <a:r>
              <a:rPr lang="ko-KR" altLang="en-US" dirty="0"/>
              <a:t>줌</a:t>
            </a:r>
            <a:r>
              <a:rPr lang="en-US" altLang="ko-KR" dirty="0"/>
              <a:t>+</a:t>
            </a:r>
            <a:r>
              <a:rPr lang="ko-KR" altLang="en-US" dirty="0" err="1"/>
              <a:t>줌포테스트</a:t>
            </a:r>
            <a:r>
              <a:rPr lang="ko-KR" altLang="en-US" dirty="0"/>
              <a:t> </a:t>
            </a:r>
            <a:r>
              <a:rPr lang="ko-KR" altLang="en-US" dirty="0" err="1"/>
              <a:t>최종가격이</a:t>
            </a:r>
            <a:r>
              <a:rPr lang="ko-KR" altLang="en-US" dirty="0"/>
              <a:t> 이렇게 된다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278,069.8 ₩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588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이제부턴 학교가 </a:t>
            </a:r>
            <a:r>
              <a:rPr lang="ko-KR" altLang="en-US" dirty="0" err="1"/>
              <a:t>오프라ㅣㄴ</a:t>
            </a:r>
            <a:r>
              <a:rPr lang="ko-KR" altLang="en-US" dirty="0"/>
              <a:t> </a:t>
            </a:r>
            <a:r>
              <a:rPr lang="ko-KR" altLang="en-US" dirty="0" err="1"/>
              <a:t>도입시</a:t>
            </a:r>
            <a:r>
              <a:rPr lang="ko-KR" altLang="en-US" dirty="0"/>
              <a:t> 드는 비용이다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체온측정을</a:t>
            </a:r>
            <a:r>
              <a:rPr lang="ko-KR" altLang="en-US" dirty="0"/>
              <a:t> 위해 쓰인 </a:t>
            </a:r>
            <a:r>
              <a:rPr lang="ko-KR" altLang="en-US" dirty="0" err="1"/>
              <a:t>인력비는</a:t>
            </a:r>
            <a:r>
              <a:rPr lang="ko-KR" altLang="en-US" dirty="0"/>
              <a:t> 이정도</a:t>
            </a:r>
            <a:r>
              <a:rPr lang="en-US" altLang="ko-KR" dirty="0"/>
              <a:t>. (</a:t>
            </a:r>
            <a:r>
              <a:rPr lang="ko-KR" altLang="en-US" dirty="0" err="1"/>
              <a:t>방학뺀</a:t>
            </a:r>
            <a:r>
              <a:rPr lang="ko-KR" altLang="en-US" dirty="0"/>
              <a:t> 기간 </a:t>
            </a:r>
            <a:r>
              <a:rPr lang="en-US" altLang="ko-KR" dirty="0"/>
              <a:t>8</a:t>
            </a:r>
            <a:r>
              <a:rPr lang="ko-KR" altLang="en-US" dirty="0"/>
              <a:t>개월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Workers at </a:t>
            </a:r>
            <a:r>
              <a:rPr lang="en-US" altLang="ko-KR" dirty="0" err="1"/>
              <a:t>Seoultech</a:t>
            </a:r>
            <a:r>
              <a:rPr lang="en-US" altLang="ko-KR" dirty="0"/>
              <a:t> disaster and safety management headquarters -&gt; 130 current students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서울과학기술대학교 재난안전관리본부 근로장학생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130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Between 9 a.m. and 6 p.m., there are cases where working students leave their seats for temperature measurements -&gt; 20 supplementation.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코로나 체온 측정 검사를 위한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근로학생이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비워져 있는 경우가 있음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20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보충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all students do not come to school, self-measurement is enough through the building pass, but the school selects a working scholarship student because the students come to the school to take the test.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모든 학생들이 학교에 오지 않는다면 건물 출입증을 통해서 자가 측정만으로도 충분하지만</a:t>
            </a:r>
            <a:r>
              <a:rPr lang="en-US" altLang="ko-KR" dirty="0"/>
              <a:t>, </a:t>
            </a:r>
            <a:r>
              <a:rPr lang="ko-KR" altLang="en-US" dirty="0"/>
              <a:t>시험을 보기 위해 학교에 학생들이 오기 때문에 학교측은 근로장학생을 뽑음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390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인력비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뿐만 아니라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방역을위한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여러 </a:t>
            </a: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체온측정기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구입에 필요한 돈은 이정도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L0 (error) often appears in the Frontier building -&gt; Corona's temperature test is not performed properly due to the inability to accurately measure body temperature.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After the corona virus, only the thermometer was used, and when more and more people were infected, the body temperature meter was purchased.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ko-KR" altLang="en-US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프론티어관에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있는 체온측정기는 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L0(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오류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뜨는 경우가 많음 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정확한 체온 측정 불가로 코로나 체온 검사가 제대로 이루어지지 않음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 (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코로나 바이러스가 생긴 후 체온계만 사용하다가 점점 감염자가 많이 발생하자 체온측정기를 구매함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83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Sanitizer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구입을 위한 비용은 다음과 같다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655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방역을 위한 코스트는 다음과 같다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03161-3683-4DF3-AB88-93B3347F187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68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Based on the previous slides we can find that offline exam take much more expensive cost.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82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42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561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ko-KR" altLang="en-US" dirty="0" err="1"/>
              <a:t>이그잼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경쟁성</a:t>
            </a:r>
            <a:r>
              <a:rPr lang="ko-KR" altLang="en-US" baseline="0" dirty="0"/>
              <a:t> 분석을 위해서 </a:t>
            </a:r>
            <a:r>
              <a:rPr lang="en-US" altLang="ko-KR" dirty="0" err="1"/>
              <a:t>Ahp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분석을 </a:t>
            </a:r>
            <a:r>
              <a:rPr lang="ko-KR" altLang="en-US" baseline="0" dirty="0" err="1"/>
              <a:t>햇다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필요한 </a:t>
            </a:r>
            <a:r>
              <a:rPr lang="en-US" altLang="ko-KR" baseline="0" dirty="0"/>
              <a:t>criteria</a:t>
            </a:r>
            <a:r>
              <a:rPr lang="ko-KR" altLang="en-US" baseline="0" dirty="0"/>
              <a:t>들은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크게 </a:t>
            </a:r>
            <a:r>
              <a:rPr lang="ko-KR" altLang="en-US" baseline="0" dirty="0" err="1"/>
              <a:t>세개</a:t>
            </a:r>
            <a:r>
              <a:rPr lang="ko-KR" altLang="en-US" baseline="0" dirty="0"/>
              <a:t> </a:t>
            </a:r>
            <a:r>
              <a:rPr lang="en-US" altLang="ko-KR" baseline="0" dirty="0"/>
              <a:t>f, s, e</a:t>
            </a:r>
          </a:p>
          <a:p>
            <a:r>
              <a:rPr lang="ko-KR" altLang="en-US" baseline="0" dirty="0"/>
              <a:t>각</a:t>
            </a:r>
            <a:r>
              <a:rPr lang="en-US" altLang="ko-KR" baseline="0" dirty="0"/>
              <a:t> </a:t>
            </a:r>
            <a:r>
              <a:rPr lang="ko-KR" altLang="en-US" baseline="0" dirty="0"/>
              <a:t>세부 기준들은 이것들</a:t>
            </a:r>
            <a:endParaRPr lang="en-US" altLang="ko-KR" baseline="0" dirty="0"/>
          </a:p>
          <a:p>
            <a:r>
              <a:rPr lang="en-US" altLang="ko-KR" baseline="0" dirty="0"/>
              <a:t>Alternative - &gt;  off, 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73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292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레벨 </a:t>
            </a:r>
            <a:r>
              <a:rPr lang="en-US" altLang="ko-KR" dirty="0"/>
              <a:t>1 </a:t>
            </a:r>
            <a:r>
              <a:rPr lang="en-US" altLang="ko-KR" dirty="0" err="1"/>
              <a:t>ahp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 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620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R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이용해서 </a:t>
            </a:r>
            <a:r>
              <a:rPr lang="ko-KR" altLang="en-US" baseline="0" dirty="0" err="1"/>
              <a:t>아이겐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벨류를</a:t>
            </a:r>
            <a:r>
              <a:rPr lang="ko-KR" altLang="en-US" baseline="0" dirty="0"/>
              <a:t> 구했다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4492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>
                <a:solidFill>
                  <a:sysClr val="windowText" lastClr="000000"/>
                </a:solidFill>
              </a:rPr>
              <a:t>social recognition </a:t>
            </a:r>
            <a:r>
              <a:rPr lang="en-US" altLang="ko-KR" sz="1100" dirty="0" err="1">
                <a:solidFill>
                  <a:sysClr val="windowText" lastClr="000000"/>
                </a:solidFill>
              </a:rPr>
              <a:t>ahp</a:t>
            </a:r>
            <a:r>
              <a:rPr lang="en-US" altLang="ko-KR" sz="1100" baseline="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100" baseline="0" dirty="0">
                <a:solidFill>
                  <a:sysClr val="windowText" lastClr="000000"/>
                </a:solidFill>
              </a:rPr>
              <a:t>분석결과다</a:t>
            </a:r>
            <a:r>
              <a:rPr lang="en-US" altLang="ko-KR" sz="1100" baseline="0" dirty="0">
                <a:solidFill>
                  <a:sysClr val="windowText" lastClr="000000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984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742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5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478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802c377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802c377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588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우리가 새롭게 선정한 기술은 온라인 시험 감독 시스템이다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시스템이 온라인 화상 회의의 대표 주자인 줌의 화상 회의 서비스에서 확장 가능할 것이라고 </a:t>
            </a:r>
            <a:r>
              <a:rPr lang="ko-KR" altLang="en-US" dirty="0" err="1"/>
              <a:t>판단하였따</a:t>
            </a:r>
            <a:endParaRPr lang="en-US" altLang="ko-KR" dirty="0"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77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Also, can hand out and collect exam paper at the same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88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8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1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5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hyperlink" Target="http://www.glassdoor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50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0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5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3.png"/><Relationship Id="rId11" Type="http://schemas.openxmlformats.org/officeDocument/2006/relationships/image" Target="../media/image60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0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1.png"/><Relationship Id="rId12" Type="http://schemas.openxmlformats.org/officeDocument/2006/relationships/image" Target="../media/image5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0.png"/><Relationship Id="rId11" Type="http://schemas.openxmlformats.org/officeDocument/2006/relationships/image" Target="../media/image6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0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12" Type="http://schemas.openxmlformats.org/officeDocument/2006/relationships/image" Target="../media/image5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6.png"/><Relationship Id="rId11" Type="http://schemas.openxmlformats.org/officeDocument/2006/relationships/image" Target="../media/image60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50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50.png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4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F988489-04CA-460C-83EE-318E78C44A88}"/>
              </a:ext>
            </a:extLst>
          </p:cNvPr>
          <p:cNvSpPr/>
          <p:nvPr/>
        </p:nvSpPr>
        <p:spPr>
          <a:xfrm>
            <a:off x="7388968" y="1517479"/>
            <a:ext cx="4803032" cy="3782961"/>
          </a:xfrm>
          <a:prstGeom prst="rect">
            <a:avLst/>
          </a:prstGeom>
          <a:solidFill>
            <a:srgbClr val="DB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 descr="텍스트, 노트북, 실내, 컴퓨터이(가) 표시된 사진&#10;&#10;자동 생성된 설명">
            <a:extLst>
              <a:ext uri="{FF2B5EF4-FFF2-40B4-BE49-F238E27FC236}">
                <a16:creationId xmlns:a16="http://schemas.microsoft.com/office/drawing/2014/main" id="{30700E3C-E776-468E-B73E-3189DB40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7479"/>
            <a:ext cx="7227149" cy="3782961"/>
          </a:xfrm>
          <a:prstGeom prst="rect">
            <a:avLst/>
          </a:prstGeom>
        </p:spPr>
      </p:pic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C08D230A-B19D-43D5-AEB1-BF761CC78846}"/>
              </a:ext>
            </a:extLst>
          </p:cNvPr>
          <p:cNvSpPr txBox="1"/>
          <p:nvPr/>
        </p:nvSpPr>
        <p:spPr>
          <a:xfrm>
            <a:off x="7462684" y="1517479"/>
            <a:ext cx="5914103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Online </a:t>
            </a:r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E</a:t>
            </a:r>
            <a:r>
              <a:rPr lang="en-US" sz="6000" b="0" i="0" u="none" strike="noStrike" cap="none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xam </a:t>
            </a:r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P</a:t>
            </a:r>
            <a:r>
              <a:rPr lang="en-US" sz="6000" b="0" i="0" u="none" strike="noStrike" cap="none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roctoring </a:t>
            </a:r>
            <a:r>
              <a:rPr lang="en-US" sz="6000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</a:rPr>
              <a:t>S</a:t>
            </a:r>
            <a:r>
              <a:rPr lang="en-US" sz="6000" b="0" i="0" u="none" strike="noStrike" cap="none" dirty="0">
                <a:ln>
                  <a:solidFill>
                    <a:sysClr val="windowText" lastClr="000000"/>
                  </a:solidFill>
                </a:ln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ystem</a:t>
            </a:r>
            <a:endParaRPr sz="5400" dirty="0">
              <a:ln>
                <a:solidFill>
                  <a:sysClr val="windowText" lastClr="000000"/>
                </a:solidFill>
              </a:ln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8;p1">
            <a:extLst>
              <a:ext uri="{FF2B5EF4-FFF2-40B4-BE49-F238E27FC236}">
                <a16:creationId xmlns:a16="http://schemas.microsoft.com/office/drawing/2014/main" id="{83FC08A8-D177-4706-ACAC-92A383F67E16}"/>
              </a:ext>
            </a:extLst>
          </p:cNvPr>
          <p:cNvSpPr txBox="1"/>
          <p:nvPr/>
        </p:nvSpPr>
        <p:spPr>
          <a:xfrm>
            <a:off x="110774" y="5469730"/>
            <a:ext cx="3502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19102078 </a:t>
            </a:r>
            <a:r>
              <a:rPr 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Inyeong</a:t>
            </a: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Kang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19102085 </a:t>
            </a:r>
            <a:r>
              <a:rPr 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Sehong</a:t>
            </a: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Park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19102092 </a:t>
            </a:r>
            <a:r>
              <a:rPr 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HyeonYeong</a:t>
            </a: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Seo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19102095 </a:t>
            </a:r>
            <a:r>
              <a:rPr lang="en-US" sz="18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Dohui</a:t>
            </a:r>
            <a:r>
              <a:rPr lang="en-US" sz="18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rPr>
              <a:t> Lee</a:t>
            </a:r>
            <a:endParaRPr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Google Shape;129;p6">
            <a:extLst>
              <a:ext uri="{FF2B5EF4-FFF2-40B4-BE49-F238E27FC236}">
                <a16:creationId xmlns:a16="http://schemas.microsoft.com/office/drawing/2014/main" id="{42AB0C4B-F0BD-4EE7-B418-944D7EDC6E2F}"/>
              </a:ext>
            </a:extLst>
          </p:cNvPr>
          <p:cNvSpPr txBox="1"/>
          <p:nvPr/>
        </p:nvSpPr>
        <p:spPr>
          <a:xfrm>
            <a:off x="7462684" y="4667476"/>
            <a:ext cx="4581939" cy="109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70000"/>
              </a:lnSpc>
              <a:buClr>
                <a:schemeClr val="dk1"/>
              </a:buClr>
              <a:buSzPts val="2170"/>
              <a:defRPr sz="3200">
                <a:solidFill>
                  <a:srgbClr val="2186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 Light" panose="020F0302020204030204" pitchFamily="34" charset="0"/>
              </a:defRPr>
            </a:lvl1pPr>
          </a:lstStyle>
          <a:p>
            <a:r>
              <a:rPr 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Zoom 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algun Gothic"/>
              </a:rPr>
              <a:t>for Test</a:t>
            </a:r>
            <a:endParaRPr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68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5"/>
    </mc:Choice>
    <mc:Fallback>
      <p:transition spd="slow" advTm="13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02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122" name="Google Shape;122;g9802c3770d_0_11"/>
          <p:cNvSpPr txBox="1">
            <a:spLocks noGrp="1"/>
          </p:cNvSpPr>
          <p:nvPr>
            <p:ph type="title"/>
          </p:nvPr>
        </p:nvSpPr>
        <p:spPr>
          <a:xfrm>
            <a:off x="4984265" y="2766149"/>
            <a:ext cx="714423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/>
              <a:t>Team’s Project Objectives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0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2F5120E-203E-4AE4-967F-3F1DA3371A19}"/>
              </a:ext>
            </a:extLst>
          </p:cNvPr>
          <p:cNvSpPr/>
          <p:nvPr/>
        </p:nvSpPr>
        <p:spPr>
          <a:xfrm>
            <a:off x="559581" y="1410232"/>
            <a:ext cx="463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40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240E30-C422-4BCC-AEB0-BBEC1FE5A97D}"/>
              </a:ext>
            </a:extLst>
          </p:cNvPr>
          <p:cNvSpPr/>
          <p:nvPr/>
        </p:nvSpPr>
        <p:spPr>
          <a:xfrm>
            <a:off x="1108710" y="1564120"/>
            <a:ext cx="11778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MS Reference Sans Serif" panose="020B0604030504040204" pitchFamily="34" charset="0"/>
              </a:rPr>
              <a:t>Is online exam proctoring system used in universities</a:t>
            </a:r>
            <a:r>
              <a:rPr lang="en-US" sz="2000" dirty="0">
                <a:latin typeface="MS Reference Sans Serif" panose="020B0604030504040204" pitchFamily="34" charset="0"/>
              </a:rPr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961065-0FA2-4ECD-ABEE-0727568C5205}"/>
              </a:ext>
            </a:extLst>
          </p:cNvPr>
          <p:cNvSpPr/>
          <p:nvPr/>
        </p:nvSpPr>
        <p:spPr>
          <a:xfrm>
            <a:off x="1137957" y="2810384"/>
            <a:ext cx="8255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MS Reference Sans Serif" panose="020B0604030504040204" pitchFamily="34" charset="0"/>
              </a:rPr>
              <a:t>Is online exam proctoring system economically acceptable? </a:t>
            </a:r>
            <a:endParaRPr lang="en-US" sz="2000" dirty="0">
              <a:latin typeface="MS Reference Sans Serif" panose="020B060403050404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A3649-4FF1-43A7-B037-2B2E02CCF0C8}"/>
              </a:ext>
            </a:extLst>
          </p:cNvPr>
          <p:cNvSpPr/>
          <p:nvPr/>
        </p:nvSpPr>
        <p:spPr>
          <a:xfrm>
            <a:off x="559581" y="2635199"/>
            <a:ext cx="463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DF89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en-US" sz="40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DF89A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0092C2-3A8D-40C2-928D-B9630CD5D964}"/>
              </a:ext>
            </a:extLst>
          </p:cNvPr>
          <p:cNvSpPr/>
          <p:nvPr/>
        </p:nvSpPr>
        <p:spPr>
          <a:xfrm>
            <a:off x="1108710" y="4044050"/>
            <a:ext cx="8313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S Reference Sans Serif" panose="020B0604030504040204" pitchFamily="34" charset="0"/>
              </a:rPr>
              <a:t>How </a:t>
            </a:r>
            <a:r>
              <a:rPr lang="en-US" altLang="ko-KR" sz="2000" dirty="0">
                <a:latin typeface="MS Reference Sans Serif" panose="020B0604030504040204" pitchFamily="34" charset="0"/>
              </a:rPr>
              <a:t>much should the system be sold?</a:t>
            </a:r>
            <a:endParaRPr lang="en-US" sz="2000" dirty="0">
              <a:latin typeface="MS Reference Sans Serif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8CBAC7-9737-4C2A-AD61-548AC509963E}"/>
              </a:ext>
            </a:extLst>
          </p:cNvPr>
          <p:cNvSpPr/>
          <p:nvPr/>
        </p:nvSpPr>
        <p:spPr>
          <a:xfrm>
            <a:off x="1108710" y="5290314"/>
            <a:ext cx="10619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MS Reference Sans Serif" panose="020B0604030504040204" pitchFamily="34" charset="0"/>
              </a:rPr>
              <a:t>What is the best choice between offline exam and online with this system on AHP?</a:t>
            </a:r>
            <a:endParaRPr lang="en-US" sz="2000" dirty="0">
              <a:latin typeface="MS Reference Sans Serif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853F08-C38B-4955-B577-6E224ED6A147}"/>
              </a:ext>
            </a:extLst>
          </p:cNvPr>
          <p:cNvSpPr/>
          <p:nvPr/>
        </p:nvSpPr>
        <p:spPr>
          <a:xfrm>
            <a:off x="559581" y="3860166"/>
            <a:ext cx="463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en-US" sz="40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FB02B-291D-49C5-8C22-D9B2B5CA4D90}"/>
              </a:ext>
            </a:extLst>
          </p:cNvPr>
          <p:cNvSpPr/>
          <p:nvPr/>
        </p:nvSpPr>
        <p:spPr>
          <a:xfrm>
            <a:off x="559580" y="5085133"/>
            <a:ext cx="4632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endParaRPr lang="en-US" sz="40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04;g9802c3770d_1_0">
            <a:extLst>
              <a:ext uri="{FF2B5EF4-FFF2-40B4-BE49-F238E27FC236}">
                <a16:creationId xmlns:a16="http://schemas.microsoft.com/office/drawing/2014/main" id="{1FEAA30C-7105-4AE9-9B4D-72CD399DE76A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Team’s Project Objectives</a:t>
            </a:r>
            <a:endParaRPr lang="en-US" sz="2800" b="1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EEFB5D2-7F51-4FA9-BC50-B3D827D4C51B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13A07C-3F25-4EBA-8F7A-671C34DB0B8B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2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7;p6">
            <a:extLst>
              <a:ext uri="{FF2B5EF4-FFF2-40B4-BE49-F238E27FC236}">
                <a16:creationId xmlns:a16="http://schemas.microsoft.com/office/drawing/2014/main" id="{93AFB023-CF52-43BB-97FE-AE6B18A10C81}"/>
              </a:ext>
            </a:extLst>
          </p:cNvPr>
          <p:cNvSpPr txBox="1">
            <a:spLocks/>
          </p:cNvSpPr>
          <p:nvPr/>
        </p:nvSpPr>
        <p:spPr>
          <a:xfrm>
            <a:off x="850901" y="1409089"/>
            <a:ext cx="2007709" cy="713310"/>
          </a:xfrm>
          <a:prstGeom prst="rect">
            <a:avLst/>
          </a:prstGeom>
          <a:solidFill>
            <a:schemeClr val="bg1"/>
          </a:solidFill>
          <a:ln w="38100">
            <a:solidFill>
              <a:srgbClr val="80459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Scenario</a:t>
            </a:r>
          </a:p>
        </p:txBody>
      </p:sp>
      <p:sp>
        <p:nvSpPr>
          <p:cNvPr id="10" name="Google Shape;104;g9802c3770d_1_0">
            <a:extLst>
              <a:ext uri="{FF2B5EF4-FFF2-40B4-BE49-F238E27FC236}">
                <a16:creationId xmlns:a16="http://schemas.microsoft.com/office/drawing/2014/main" id="{B855EA89-39E9-4446-9F2C-8517C02A01F8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Team’s Project Objectives</a:t>
            </a:r>
            <a:endParaRPr lang="en-US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71B39-04FA-44A4-972A-CB2304A90D3E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8F53A7-E446-4BD7-BC60-106B0A97DFA5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2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080C3-B075-412C-B8D1-A73A74BD1AFB}"/>
              </a:ext>
            </a:extLst>
          </p:cNvPr>
          <p:cNvSpPr/>
          <p:nvPr/>
        </p:nvSpPr>
        <p:spPr>
          <a:xfrm>
            <a:off x="3064715" y="1493769"/>
            <a:ext cx="7751674" cy="1395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400"/>
              </a:spcBef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Sample Target =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SeoulTech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University -&gt; Universities in Seoul</a:t>
            </a:r>
          </a:p>
          <a:p>
            <a:pPr lvl="0">
              <a:spcBef>
                <a:spcPts val="4400"/>
              </a:spcBef>
            </a:pP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12;g9802c3770d_1_19">
            <a:extLst>
              <a:ext uri="{FF2B5EF4-FFF2-40B4-BE49-F238E27FC236}">
                <a16:creationId xmlns:a16="http://schemas.microsoft.com/office/drawing/2014/main" id="{BDE3D4E5-ACD3-4C48-A457-7D77D56900D3}"/>
              </a:ext>
            </a:extLst>
          </p:cNvPr>
          <p:cNvSpPr txBox="1">
            <a:spLocks/>
          </p:cNvSpPr>
          <p:nvPr/>
        </p:nvSpPr>
        <p:spPr>
          <a:xfrm>
            <a:off x="1816322" y="1892647"/>
            <a:ext cx="11580665" cy="1163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400"/>
              </a:spcBef>
              <a:buFont typeface="Arial"/>
              <a:buNone/>
            </a:pPr>
            <a:r>
              <a:rPr lang="en-US" altLang="ko-KR" sz="24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Compare the cost of online and offline exam -&gt; Choose the best option.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89418" l="0" r="96250"/>
                    </a14:imgEffect>
                  </a14:imgLayer>
                </a14:imgProps>
              </a:ext>
            </a:extLst>
          </a:blip>
          <a:srcRect t="7837"/>
          <a:stretch/>
        </p:blipFill>
        <p:spPr>
          <a:xfrm>
            <a:off x="3369739" y="4839292"/>
            <a:ext cx="5334000" cy="16591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00" l="5252" r="984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716" y="2784558"/>
            <a:ext cx="2220877" cy="194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452" l="0" r="98401">
                        <a14:foregroundMark x1="78153" y1="38854" x2="75666" y2="9598"/>
                        <a14:foregroundMark x1="64298" y1="32817" x2="89343" y2="10062"/>
                        <a14:foregroundMark x1="67140" y1="15789" x2="86323" y2="34675"/>
                        <a14:foregroundMark x1="62522" y1="23220" x2="91474" y2="20588"/>
                        <a14:foregroundMark x1="70337" y1="38545" x2="86323" y2="24923"/>
                        <a14:foregroundMark x1="79574" y1="14087" x2="79574" y2="111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216" y="3068956"/>
            <a:ext cx="1542878" cy="1770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793" y="3525371"/>
            <a:ext cx="2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Online exam with</a:t>
            </a:r>
          </a:p>
          <a:p>
            <a:r>
              <a:rPr lang="en-US" altLang="ko-KR" sz="1800" dirty="0"/>
              <a:t> “Zoom for Test”</a:t>
            </a:r>
            <a:endParaRPr lang="ko-KR" alt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751070" y="3630958"/>
            <a:ext cx="2286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Offline exam </a:t>
            </a:r>
          </a:p>
          <a:p>
            <a:r>
              <a:rPr lang="en-US" altLang="ko-KR" sz="1800" dirty="0"/>
              <a:t>on campus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147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03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122" name="Google Shape;122;g9802c3770d_0_11"/>
          <p:cNvSpPr txBox="1">
            <a:spLocks noGrp="1"/>
          </p:cNvSpPr>
          <p:nvPr>
            <p:ph type="title"/>
          </p:nvPr>
        </p:nvSpPr>
        <p:spPr>
          <a:xfrm>
            <a:off x="5930161" y="2766149"/>
            <a:ext cx="594574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/>
              <a:t>Environment Analysis</a:t>
            </a:r>
            <a:endParaRPr lang="en-US" b="1" dirty="0"/>
          </a:p>
        </p:txBody>
      </p:sp>
      <p:sp>
        <p:nvSpPr>
          <p:cNvPr id="4" name="Google Shape;122;g9802c3770d_0_11">
            <a:extLst>
              <a:ext uri="{FF2B5EF4-FFF2-40B4-BE49-F238E27FC236}">
                <a16:creationId xmlns:a16="http://schemas.microsoft.com/office/drawing/2014/main" id="{3D111BE4-7178-4094-A5BE-B4A0BC790C73}"/>
              </a:ext>
            </a:extLst>
          </p:cNvPr>
          <p:cNvSpPr txBox="1">
            <a:spLocks/>
          </p:cNvSpPr>
          <p:nvPr/>
        </p:nvSpPr>
        <p:spPr>
          <a:xfrm>
            <a:off x="9674352" y="3334962"/>
            <a:ext cx="220155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600" b="1" dirty="0">
                <a:solidFill>
                  <a:srgbClr val="7030A0"/>
                </a:solidFill>
              </a:rPr>
              <a:t>- System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8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7;g9802c3770d_1_45">
            <a:extLst>
              <a:ext uri="{FF2B5EF4-FFF2-40B4-BE49-F238E27FC236}">
                <a16:creationId xmlns:a16="http://schemas.microsoft.com/office/drawing/2014/main" id="{51FB2CDA-32B8-4066-9B97-CB0A37447AC3}"/>
              </a:ext>
            </a:extLst>
          </p:cNvPr>
          <p:cNvSpPr/>
          <p:nvPr/>
        </p:nvSpPr>
        <p:spPr>
          <a:xfrm>
            <a:off x="1623914" y="1625447"/>
            <a:ext cx="3962409" cy="4502908"/>
          </a:xfrm>
          <a:prstGeom prst="rect">
            <a:avLst/>
          </a:prstGeom>
          <a:solidFill>
            <a:srgbClr val="DBDCE7"/>
          </a:solidFill>
          <a:ln w="38100" cap="flat" cmpd="sng">
            <a:solidFill>
              <a:srgbClr val="9E6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A679D7-3B13-407B-8A9C-EA9CC887FE73}"/>
              </a:ext>
            </a:extLst>
          </p:cNvPr>
          <p:cNvSpPr/>
          <p:nvPr/>
        </p:nvSpPr>
        <p:spPr>
          <a:xfrm>
            <a:off x="1911701" y="2360320"/>
            <a:ext cx="3311238" cy="3568194"/>
          </a:xfrm>
          <a:prstGeom prst="roundRect">
            <a:avLst>
              <a:gd name="adj" fmla="val 17560"/>
            </a:avLst>
          </a:prstGeom>
          <a:solidFill>
            <a:schemeClr val="bg1"/>
          </a:solidFill>
          <a:ln w="38100">
            <a:solidFill>
              <a:srgbClr val="9E67C5"/>
            </a:solidFill>
          </a:ln>
          <a:effectLst>
            <a:glow rad="101600">
              <a:srgbClr val="9E67C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FFBE9C-4997-41A8-9C06-87525F98434F}"/>
              </a:ext>
            </a:extLst>
          </p:cNvPr>
          <p:cNvSpPr/>
          <p:nvPr/>
        </p:nvSpPr>
        <p:spPr>
          <a:xfrm>
            <a:off x="2092229" y="1673107"/>
            <a:ext cx="2624436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lvl="0" indent="-228600">
              <a:lnSpc>
                <a:spcPct val="115000"/>
              </a:lnSpc>
              <a:spcBef>
                <a:spcPts val="4400"/>
              </a:spcBef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Offline Exam</a:t>
            </a:r>
          </a:p>
        </p:txBody>
      </p:sp>
      <p:sp>
        <p:nvSpPr>
          <p:cNvPr id="164" name="Google Shape;164;g9802c3770d_0_1"/>
          <p:cNvSpPr txBox="1">
            <a:spLocks noGrp="1"/>
          </p:cNvSpPr>
          <p:nvPr>
            <p:ph type="body" idx="1"/>
          </p:nvPr>
        </p:nvSpPr>
        <p:spPr>
          <a:xfrm>
            <a:off x="2064824" y="2437186"/>
            <a:ext cx="3677290" cy="2707024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5125" algn="l" rtl="0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SzPts val="2150"/>
              <a:buFont typeface="Arial"/>
              <a:buChar char="-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Off-line 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Arial"/>
              <a:buChar char="-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Limit Place</a:t>
            </a: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Arial"/>
              <a:buChar char="-"/>
            </a:pPr>
            <a:r>
              <a:rPr lang="en-US" altLang="ko-KR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Less Cheating</a:t>
            </a: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Arial"/>
              <a:buChar char="-"/>
            </a:pPr>
            <a:r>
              <a:rPr lang="en-US" altLang="ko-KR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Hight Anxiety</a:t>
            </a: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Arial"/>
              <a:buChar char="-"/>
            </a:pP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77;g9802c3770d_1_45">
            <a:extLst>
              <a:ext uri="{FF2B5EF4-FFF2-40B4-BE49-F238E27FC236}">
                <a16:creationId xmlns:a16="http://schemas.microsoft.com/office/drawing/2014/main" id="{64DEB2C9-53DE-47B0-8ADB-BA20FEF424D9}"/>
              </a:ext>
            </a:extLst>
          </p:cNvPr>
          <p:cNvSpPr/>
          <p:nvPr/>
        </p:nvSpPr>
        <p:spPr>
          <a:xfrm>
            <a:off x="6499318" y="1625447"/>
            <a:ext cx="3962409" cy="4502908"/>
          </a:xfrm>
          <a:prstGeom prst="rect">
            <a:avLst/>
          </a:prstGeom>
          <a:solidFill>
            <a:srgbClr val="DBDCE7"/>
          </a:solidFill>
          <a:ln w="38100" cap="flat" cmpd="sng">
            <a:solidFill>
              <a:srgbClr val="9E6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E97F6A-5F97-47E1-813D-03C9A24A8BA0}"/>
              </a:ext>
            </a:extLst>
          </p:cNvPr>
          <p:cNvSpPr/>
          <p:nvPr/>
        </p:nvSpPr>
        <p:spPr>
          <a:xfrm>
            <a:off x="6787105" y="2360320"/>
            <a:ext cx="3311238" cy="3568194"/>
          </a:xfrm>
          <a:prstGeom prst="roundRect">
            <a:avLst>
              <a:gd name="adj" fmla="val 17560"/>
            </a:avLst>
          </a:prstGeom>
          <a:solidFill>
            <a:schemeClr val="bg1"/>
          </a:solidFill>
          <a:ln w="38100">
            <a:solidFill>
              <a:srgbClr val="9E67C5"/>
            </a:solidFill>
          </a:ln>
          <a:effectLst>
            <a:glow rad="101600">
              <a:srgbClr val="9E67C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50F358-0134-4CA1-8CC2-81147FA1B0FC}"/>
              </a:ext>
            </a:extLst>
          </p:cNvPr>
          <p:cNvSpPr/>
          <p:nvPr/>
        </p:nvSpPr>
        <p:spPr>
          <a:xfrm>
            <a:off x="7092503" y="1673107"/>
            <a:ext cx="2584362" cy="6586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lvl="0" indent="-228600">
              <a:lnSpc>
                <a:spcPct val="115000"/>
              </a:lnSpc>
              <a:spcBef>
                <a:spcPts val="4400"/>
              </a:spcBef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Online Exam</a:t>
            </a:r>
          </a:p>
        </p:txBody>
      </p:sp>
      <p:sp>
        <p:nvSpPr>
          <p:cNvPr id="15" name="Google Shape;164;g9802c3770d_0_1">
            <a:extLst>
              <a:ext uri="{FF2B5EF4-FFF2-40B4-BE49-F238E27FC236}">
                <a16:creationId xmlns:a16="http://schemas.microsoft.com/office/drawing/2014/main" id="{797533A4-94D0-46E0-B8ED-FCB0C7CD5A5F}"/>
              </a:ext>
            </a:extLst>
          </p:cNvPr>
          <p:cNvSpPr txBox="1">
            <a:spLocks/>
          </p:cNvSpPr>
          <p:nvPr/>
        </p:nvSpPr>
        <p:spPr>
          <a:xfrm>
            <a:off x="6928417" y="2437186"/>
            <a:ext cx="3677290" cy="270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-365125">
              <a:lnSpc>
                <a:spcPct val="115000"/>
              </a:lnSpc>
              <a:spcBef>
                <a:spcPts val="4400"/>
              </a:spcBef>
              <a:buSzPts val="2150"/>
              <a:buFont typeface="Arial"/>
              <a:buChar char="-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</a:t>
            </a:r>
            <a:r>
              <a:rPr lang="en-US" altLang="ko-KR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-line </a:t>
            </a:r>
          </a:p>
          <a:p>
            <a:pPr indent="-365125">
              <a:lnSpc>
                <a:spcPct val="115000"/>
              </a:lnSpc>
              <a:spcBef>
                <a:spcPts val="0"/>
              </a:spcBef>
              <a:buSzPts val="2150"/>
              <a:buFont typeface="Arial"/>
              <a:buChar char="-"/>
            </a:pPr>
            <a:r>
              <a:rPr lang="en-US" altLang="ko-KR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No-</a:t>
            </a: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Limit Place</a:t>
            </a:r>
          </a:p>
          <a:p>
            <a:pPr indent="-365125">
              <a:lnSpc>
                <a:spcPct val="115000"/>
              </a:lnSpc>
              <a:spcBef>
                <a:spcPts val="0"/>
              </a:spcBef>
              <a:buSzPts val="2150"/>
              <a:buFont typeface="Arial"/>
              <a:buChar char="-"/>
            </a:pPr>
            <a:r>
              <a:rPr lang="en-US" altLang="ko-KR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More Cheating</a:t>
            </a:r>
          </a:p>
          <a:p>
            <a:pPr indent="-365125">
              <a:lnSpc>
                <a:spcPct val="115000"/>
              </a:lnSpc>
              <a:spcBef>
                <a:spcPts val="0"/>
              </a:spcBef>
              <a:buSzPts val="2150"/>
              <a:buFont typeface="Arial"/>
              <a:buChar char="-"/>
            </a:pPr>
            <a:r>
              <a:rPr lang="en-US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Low Anxiety</a:t>
            </a:r>
          </a:p>
        </p:txBody>
      </p:sp>
      <p:sp>
        <p:nvSpPr>
          <p:cNvPr id="19" name="Google Shape;104;g9802c3770d_1_0">
            <a:extLst>
              <a:ext uri="{FF2B5EF4-FFF2-40B4-BE49-F238E27FC236}">
                <a16:creationId xmlns:a16="http://schemas.microsoft.com/office/drawing/2014/main" id="{AFA8E4D8-8CDB-4223-8E2F-395D70663A84}"/>
              </a:ext>
            </a:extLst>
          </p:cNvPr>
          <p:cNvSpPr txBox="1">
            <a:spLocks/>
          </p:cNvSpPr>
          <p:nvPr/>
        </p:nvSpPr>
        <p:spPr>
          <a:xfrm>
            <a:off x="933822" y="-246227"/>
            <a:ext cx="719417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Environment Analysis </a:t>
            </a:r>
            <a:r>
              <a:rPr lang="en-US" altLang="ko-KR" sz="2400" b="1" dirty="0"/>
              <a:t>–</a:t>
            </a:r>
            <a:r>
              <a:rPr lang="en-US" altLang="ko-KR" sz="2800" b="1" dirty="0"/>
              <a:t> </a:t>
            </a:r>
            <a:r>
              <a:rPr lang="en-US" altLang="ko-KR" sz="2400" b="1" dirty="0"/>
              <a:t>Market Analysis</a:t>
            </a:r>
            <a:endParaRPr lang="en-US" sz="2800" b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E268A-73DD-4E26-BC54-091049D96561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1835B2-7EDF-4EA7-8988-4CC984B346DF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g9802c3770d_1_0">
            <a:extLst>
              <a:ext uri="{FF2B5EF4-FFF2-40B4-BE49-F238E27FC236}">
                <a16:creationId xmlns:a16="http://schemas.microsoft.com/office/drawing/2014/main" id="{74EAAEF9-A7E0-4C3B-BF49-9C1751E924B1}"/>
              </a:ext>
            </a:extLst>
          </p:cNvPr>
          <p:cNvSpPr txBox="1">
            <a:spLocks/>
          </p:cNvSpPr>
          <p:nvPr/>
        </p:nvSpPr>
        <p:spPr>
          <a:xfrm>
            <a:off x="933822" y="-246227"/>
            <a:ext cx="69458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Environment Analysis </a:t>
            </a:r>
            <a:r>
              <a:rPr lang="en-US" altLang="ko-KR" sz="2400" b="1" dirty="0"/>
              <a:t>– SWOT Analysis</a:t>
            </a:r>
            <a:endParaRPr 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4790FA-E694-4396-A7BF-D27884825AB3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8029EE-7AB0-4A3D-97CF-3997F8B672B8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8" name="Google Shape;138;p20">
            <a:extLst>
              <a:ext uri="{FF2B5EF4-FFF2-40B4-BE49-F238E27FC236}">
                <a16:creationId xmlns:a16="http://schemas.microsoft.com/office/drawing/2014/main" id="{A7218126-A5DA-4550-8980-18DF9404A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199162"/>
              </p:ext>
            </p:extLst>
          </p:nvPr>
        </p:nvGraphicFramePr>
        <p:xfrm>
          <a:off x="1042644" y="1153967"/>
          <a:ext cx="10106711" cy="5167272"/>
        </p:xfrm>
        <a:graphic>
          <a:graphicData uri="http://schemas.openxmlformats.org/drawingml/2006/table">
            <a:tbl>
              <a:tblPr/>
              <a:tblGrid>
                <a:gridCol w="529312">
                  <a:extLst>
                    <a:ext uri="{9D8B030D-6E8A-4147-A177-3AD203B41FA5}">
                      <a16:colId xmlns:a16="http://schemas.microsoft.com/office/drawing/2014/main" val="416894814"/>
                    </a:ext>
                  </a:extLst>
                </a:gridCol>
                <a:gridCol w="2605425">
                  <a:extLst>
                    <a:ext uri="{9D8B030D-6E8A-4147-A177-3AD203B41FA5}">
                      <a16:colId xmlns:a16="http://schemas.microsoft.com/office/drawing/2014/main" val="811980425"/>
                    </a:ext>
                  </a:extLst>
                </a:gridCol>
                <a:gridCol w="3563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8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577">
                <a:tc rowSpan="2" gridSpan="2">
                  <a:txBody>
                    <a:bodyPr/>
                    <a:lstStyle/>
                    <a:p>
                      <a:pPr algn="l">
                        <a:defRPr sz="1400"/>
                      </a:pPr>
                      <a:endParaRPr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l"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sz="1600" b="0" kern="1200" spc="300" dirty="0">
                          <a:solidFill>
                            <a:srgbClr val="01010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sym typeface="Source Han Sans K"/>
                        </a:rPr>
                        <a:t>Strength</a:t>
                      </a:r>
                      <a:endParaRPr lang="en-US" sz="1600" b="0" kern="1200" spc="300" dirty="0">
                        <a:solidFill>
                          <a:srgbClr val="01010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sym typeface="Source Han Sans K"/>
                      </a:endParaRP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sz="1600" b="0" kern="1200" spc="300" dirty="0">
                          <a:solidFill>
                            <a:srgbClr val="01010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sym typeface="Source Han Sans K"/>
                        </a:rPr>
                        <a:t>Weakness</a:t>
                      </a:r>
                      <a:endParaRPr lang="en-US" sz="1600" b="0" kern="1200" spc="300" dirty="0">
                        <a:solidFill>
                          <a:srgbClr val="01010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sym typeface="Source Han Sans K"/>
                      </a:endParaRP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588915"/>
                  </a:ext>
                </a:extLst>
              </a:tr>
              <a:tr h="1156084">
                <a:tc gridSpan="2" vMerge="1">
                  <a:txBody>
                    <a:bodyPr/>
                    <a:lstStyle/>
                    <a:p>
                      <a:pPr algn="l"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/>
                </a:tc>
                <a:tc hMerge="1" vMerge="1">
                  <a:txBody>
                    <a:bodyPr/>
                    <a:lstStyle/>
                    <a:p>
                      <a:pPr algn="l">
                        <a:defRPr sz="1400"/>
                      </a:pPr>
                      <a:endParaRPr dirty="0"/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Easy to use</a:t>
                      </a:r>
                    </a:p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Can prevent a virus infection</a:t>
                      </a:r>
                    </a:p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Zoom already have users 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Exist limitation of technology</a:t>
                      </a:r>
                    </a:p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Necessary computer or notebook with camera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318173"/>
                  </a:ext>
                </a:extLst>
              </a:tr>
              <a:tr h="179752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sz="1600" b="0" kern="1200" dirty="0">
                          <a:solidFill>
                            <a:srgbClr val="01010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sym typeface="Source Han Sans K"/>
                        </a:rPr>
                        <a:t>Opportunity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D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Technological innovations and the increasing development of online services</a:t>
                      </a:r>
                    </a:p>
                    <a:p>
                      <a:pPr marL="0" indent="0" algn="ctr">
                        <a:buFontTx/>
                        <a:buNone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 Few alternative services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 Strength : Opportunity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With the fast-growing industry, improve its strong features to better version constantly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Take this system’s position in online test market</a:t>
                      </a: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 Weakness : Opportunity ]</a:t>
                      </a:r>
                    </a:p>
                    <a:p>
                      <a:pPr algn="l">
                        <a:defRPr sz="1400"/>
                      </a:pP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Make a better pricing strategy and improve their technological features </a:t>
                      </a: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20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sz="1600" b="0" dirty="0">
                          <a:solidFill>
                            <a:srgbClr val="01010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Threat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B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Customers might switch to another products easily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Reduction of virus spread</a:t>
                      </a:r>
                    </a:p>
                  </a:txBody>
                  <a:tcPr marL="91425" marR="91425" marT="91425" marB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 Strength : Threat ]</a:t>
                      </a:r>
                    </a:p>
                    <a:p>
                      <a:pPr algn="l">
                        <a:defRPr sz="1400"/>
                      </a:pP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Develop better function to maintain and increase Zoom for test’s users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Promote this system about preventing a virus infection</a:t>
                      </a:r>
                    </a:p>
                    <a:p>
                      <a:pPr marL="0" indent="0" algn="l">
                        <a:buFontTx/>
                        <a:buNone/>
                        <a:defRPr sz="1400"/>
                      </a:pPr>
                      <a:endParaRPr 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 Weakness : Threat</a:t>
                      </a:r>
                      <a:r>
                        <a:rPr lang="ko-KR" alt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  <a:p>
                      <a:pPr algn="l">
                        <a:defRPr sz="1400"/>
                      </a:pPr>
                      <a:endParaRPr lang="en-US" altLang="ko-KR" sz="5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>
                        <a:buFontTx/>
                        <a:buNone/>
                        <a:defRPr sz="1400"/>
                      </a:pPr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Put more investment on R&amp;D department to give their customers better service</a:t>
                      </a:r>
                    </a:p>
                    <a:p>
                      <a:pPr marL="0" indent="0" algn="l">
                        <a:buFontTx/>
                        <a:buNone/>
                        <a:defRPr sz="1400"/>
                      </a:pPr>
                      <a:r>
                        <a:rPr lang="en-US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Support digital devices to students who are financial difficulty</a:t>
                      </a: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147EA7-6343-44F4-BBBD-EA9A827EBF6E}"/>
              </a:ext>
            </a:extLst>
          </p:cNvPr>
          <p:cNvCxnSpPr/>
          <p:nvPr/>
        </p:nvCxnSpPr>
        <p:spPr>
          <a:xfrm>
            <a:off x="1042644" y="1153967"/>
            <a:ext cx="3137470" cy="1672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E44BE7-570E-4DF6-BBB7-34D354D9B17D}"/>
              </a:ext>
            </a:extLst>
          </p:cNvPr>
          <p:cNvSpPr/>
          <p:nvPr/>
        </p:nvSpPr>
        <p:spPr>
          <a:xfrm>
            <a:off x="2670602" y="1556720"/>
            <a:ext cx="131690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ct val="120000"/>
              </a:lnSpc>
              <a:buClrTx/>
              <a:defRPr sz="1400"/>
            </a:pPr>
            <a:r>
              <a:rPr lang="en-US" altLang="ko-KR" sz="1600" kern="1200" dirty="0">
                <a:solidFill>
                  <a:srgbClr val="0101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Source Han Sans K"/>
              </a:rPr>
              <a:t>Inner Factor</a:t>
            </a:r>
            <a:endParaRPr lang="en-US" sz="1600" kern="1200" dirty="0">
              <a:solidFill>
                <a:srgbClr val="01010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Source Han Sans K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6984A6-1A99-4AE4-97DA-9E6BAA7DD2ED}"/>
              </a:ext>
            </a:extLst>
          </p:cNvPr>
          <p:cNvSpPr/>
          <p:nvPr/>
        </p:nvSpPr>
        <p:spPr>
          <a:xfrm>
            <a:off x="1294993" y="2148909"/>
            <a:ext cx="161307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>
              <a:lnSpc>
                <a:spcPct val="120000"/>
              </a:lnSpc>
              <a:buClrTx/>
              <a:defRPr sz="1400"/>
            </a:pPr>
            <a:r>
              <a:rPr lang="en-US" altLang="ko-KR" sz="1600" kern="1200" dirty="0">
                <a:solidFill>
                  <a:srgbClr val="0101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Source Han Sans K"/>
              </a:rPr>
              <a:t>External Factor</a:t>
            </a:r>
            <a:endParaRPr lang="en-US" sz="1600" kern="1200" dirty="0">
              <a:solidFill>
                <a:srgbClr val="01010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Source Han Sans K"/>
            </a:endParaRPr>
          </a:p>
        </p:txBody>
      </p:sp>
    </p:spTree>
    <p:extLst>
      <p:ext uri="{BB962C8B-B14F-4D97-AF65-F5344CB8AC3E}">
        <p14:creationId xmlns:p14="http://schemas.microsoft.com/office/powerpoint/2010/main" val="184904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4;g9802c3770d_1_0">
            <a:extLst>
              <a:ext uri="{FF2B5EF4-FFF2-40B4-BE49-F238E27FC236}">
                <a16:creationId xmlns:a16="http://schemas.microsoft.com/office/drawing/2014/main" id="{6B9B3534-3B72-44D8-8466-96297D56AA61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8244044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Environment Analysis </a:t>
            </a:r>
            <a:r>
              <a:rPr lang="en-US" altLang="ko-KR" sz="2400" b="1" dirty="0"/>
              <a:t>– Five Forces Analysis</a:t>
            </a:r>
            <a:endParaRPr 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1F3C36-807F-4C35-9ED2-0A7829690BF6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7D0A69-022B-4DF6-9AFC-B2FAB9F62210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DDD2A9-1842-47BA-B523-83D4F1B1B419}"/>
              </a:ext>
            </a:extLst>
          </p:cNvPr>
          <p:cNvSpPr/>
          <p:nvPr/>
        </p:nvSpPr>
        <p:spPr>
          <a:xfrm>
            <a:off x="4327692" y="1221420"/>
            <a:ext cx="3536615" cy="1567390"/>
          </a:xfrm>
          <a:prstGeom prst="rect">
            <a:avLst/>
          </a:prstGeom>
          <a:solidFill>
            <a:schemeClr val="bg1"/>
          </a:solidFill>
          <a:ln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9D0BC4-E6D5-41B1-B96E-48887CA67D4D}"/>
              </a:ext>
            </a:extLst>
          </p:cNvPr>
          <p:cNvSpPr/>
          <p:nvPr/>
        </p:nvSpPr>
        <p:spPr>
          <a:xfrm>
            <a:off x="4327692" y="3060284"/>
            <a:ext cx="3536615" cy="1567390"/>
          </a:xfrm>
          <a:prstGeom prst="rect">
            <a:avLst/>
          </a:prstGeom>
          <a:solidFill>
            <a:schemeClr val="bg1"/>
          </a:solidFill>
          <a:ln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9F9D91-9DA2-4087-83C7-382F58230C5E}"/>
              </a:ext>
            </a:extLst>
          </p:cNvPr>
          <p:cNvSpPr/>
          <p:nvPr/>
        </p:nvSpPr>
        <p:spPr>
          <a:xfrm>
            <a:off x="8164774" y="3060284"/>
            <a:ext cx="3536615" cy="1567390"/>
          </a:xfrm>
          <a:prstGeom prst="rect">
            <a:avLst/>
          </a:prstGeom>
          <a:solidFill>
            <a:schemeClr val="bg1"/>
          </a:solidFill>
          <a:ln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EB7008-A8AF-4595-9BCA-A364389BD994}"/>
              </a:ext>
            </a:extLst>
          </p:cNvPr>
          <p:cNvSpPr/>
          <p:nvPr/>
        </p:nvSpPr>
        <p:spPr>
          <a:xfrm>
            <a:off x="490611" y="3060284"/>
            <a:ext cx="3536615" cy="1567390"/>
          </a:xfrm>
          <a:prstGeom prst="rect">
            <a:avLst/>
          </a:prstGeom>
          <a:solidFill>
            <a:schemeClr val="bg1"/>
          </a:solidFill>
          <a:ln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F5E711-B42B-4C20-8B1D-150A4F3DC6ED}"/>
              </a:ext>
            </a:extLst>
          </p:cNvPr>
          <p:cNvSpPr/>
          <p:nvPr/>
        </p:nvSpPr>
        <p:spPr>
          <a:xfrm>
            <a:off x="4327692" y="4899148"/>
            <a:ext cx="3536615" cy="1567390"/>
          </a:xfrm>
          <a:prstGeom prst="rect">
            <a:avLst/>
          </a:prstGeom>
          <a:solidFill>
            <a:schemeClr val="bg1"/>
          </a:solidFill>
          <a:ln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A5FF6-44A4-49DF-83E2-D93DA72BBAF0}"/>
              </a:ext>
            </a:extLst>
          </p:cNvPr>
          <p:cNvSpPr txBox="1"/>
          <p:nvPr/>
        </p:nvSpPr>
        <p:spPr>
          <a:xfrm>
            <a:off x="4809744" y="3090446"/>
            <a:ext cx="243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Competitive Rivalry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887DF-6347-4F95-857B-F2635E6AB0CB}"/>
              </a:ext>
            </a:extLst>
          </p:cNvPr>
          <p:cNvSpPr txBox="1"/>
          <p:nvPr/>
        </p:nvSpPr>
        <p:spPr>
          <a:xfrm>
            <a:off x="4771362" y="1253270"/>
            <a:ext cx="243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Threats of new entrants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793BA-7EF5-4F9C-9896-10EEA218B3D1}"/>
              </a:ext>
            </a:extLst>
          </p:cNvPr>
          <p:cNvSpPr txBox="1"/>
          <p:nvPr/>
        </p:nvSpPr>
        <p:spPr>
          <a:xfrm>
            <a:off x="8387490" y="3090446"/>
            <a:ext cx="3123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Bargaining power of suppliers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F1B3D-8A8D-4619-926B-AF444597FBA2}"/>
              </a:ext>
            </a:extLst>
          </p:cNvPr>
          <p:cNvSpPr txBox="1"/>
          <p:nvPr/>
        </p:nvSpPr>
        <p:spPr>
          <a:xfrm>
            <a:off x="633113" y="3090446"/>
            <a:ext cx="319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Bargaining power of customers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49F9DC-32A1-4D46-8633-AF500457D244}"/>
              </a:ext>
            </a:extLst>
          </p:cNvPr>
          <p:cNvSpPr txBox="1"/>
          <p:nvPr/>
        </p:nvSpPr>
        <p:spPr>
          <a:xfrm>
            <a:off x="4646301" y="4917832"/>
            <a:ext cx="2899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Calibri" panose="020F0502020204030204" pitchFamily="34" charset="0"/>
              </a:rPr>
              <a:t>Threats of substitute</a:t>
            </a:r>
          </a:p>
        </p:txBody>
      </p:sp>
    </p:spTree>
    <p:extLst>
      <p:ext uri="{BB962C8B-B14F-4D97-AF65-F5344CB8AC3E}">
        <p14:creationId xmlns:p14="http://schemas.microsoft.com/office/powerpoint/2010/main" val="77714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04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4" name="Google Shape;122;g9802c3770d_0_11">
            <a:extLst>
              <a:ext uri="{FF2B5EF4-FFF2-40B4-BE49-F238E27FC236}">
                <a16:creationId xmlns:a16="http://schemas.microsoft.com/office/drawing/2014/main" id="{0ADC7E99-A2E6-428A-8C16-D9A94B5F82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6071" y="2766149"/>
            <a:ext cx="594574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Cost/Benefit </a:t>
            </a:r>
            <a:r>
              <a:rPr lang="en-US" altLang="ko-KR" b="1" dirty="0"/>
              <a:t>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600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g9802c3770d_1_0">
            <a:extLst>
              <a:ext uri="{FF2B5EF4-FFF2-40B4-BE49-F238E27FC236}">
                <a16:creationId xmlns:a16="http://schemas.microsoft.com/office/drawing/2014/main" id="{526E1CA9-86D3-4E7A-AA18-05DD46F090EA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4FC3B-CC7F-4D7F-8989-5516700BAA88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7120DE-609D-426B-96AA-09BAAB7B7EDF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E70FB-9525-44AF-AB92-EC1607418CA6}"/>
              </a:ext>
            </a:extLst>
          </p:cNvPr>
          <p:cNvSpPr/>
          <p:nvPr/>
        </p:nvSpPr>
        <p:spPr>
          <a:xfrm>
            <a:off x="3847414" y="3317951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5BD87B-7C5F-4EB3-BA90-A42C5C5B1C41}"/>
              </a:ext>
            </a:extLst>
          </p:cNvPr>
          <p:cNvSpPr/>
          <p:nvPr/>
        </p:nvSpPr>
        <p:spPr>
          <a:xfrm>
            <a:off x="3847413" y="4192152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DF89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DF89A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6AAB1-D2A4-45C8-A204-33DC618698CD}"/>
              </a:ext>
            </a:extLst>
          </p:cNvPr>
          <p:cNvSpPr txBox="1"/>
          <p:nvPr/>
        </p:nvSpPr>
        <p:spPr>
          <a:xfrm>
            <a:off x="3847412" y="3360677"/>
            <a:ext cx="513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Software Development 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6D001-ABEE-4C94-9B1A-6B951363C434}"/>
              </a:ext>
            </a:extLst>
          </p:cNvPr>
          <p:cNvSpPr txBox="1"/>
          <p:nvPr/>
        </p:nvSpPr>
        <p:spPr>
          <a:xfrm>
            <a:off x="3761274" y="4210524"/>
            <a:ext cx="381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/>
              <a:t>Maintenance </a:t>
            </a:r>
            <a:r>
              <a:rPr lang="en-US" altLang="ko-KR" sz="2400" dirty="0"/>
              <a:t>Cost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62" y="1680081"/>
            <a:ext cx="5190122" cy="15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5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3;g9802c3770d_0_1">
            <a:extLst>
              <a:ext uri="{FF2B5EF4-FFF2-40B4-BE49-F238E27FC236}">
                <a16:creationId xmlns:a16="http://schemas.microsoft.com/office/drawing/2014/main" id="{0EC46483-DDD6-47AF-B5C4-3C35B4390585}"/>
              </a:ext>
            </a:extLst>
          </p:cNvPr>
          <p:cNvSpPr txBox="1">
            <a:spLocks/>
          </p:cNvSpPr>
          <p:nvPr/>
        </p:nvSpPr>
        <p:spPr>
          <a:xfrm>
            <a:off x="644652" y="594334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Development Cost</a:t>
            </a:r>
          </a:p>
        </p:txBody>
      </p:sp>
      <p:sp>
        <p:nvSpPr>
          <p:cNvPr id="205" name="Google Shape;205;p8"/>
          <p:cNvSpPr txBox="1">
            <a:spLocks noGrp="1"/>
          </p:cNvSpPr>
          <p:nvPr>
            <p:ph type="body" idx="1"/>
          </p:nvPr>
        </p:nvSpPr>
        <p:spPr>
          <a:xfrm>
            <a:off x="5948317" y="5819180"/>
            <a:ext cx="7213060" cy="36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  <a:cs typeface="Arial"/>
                <a:sym typeface="Arial"/>
              </a:rPr>
              <a:t>Moderate level development =&gt; Spend 2-4months</a:t>
            </a:r>
            <a:endParaRPr sz="1800" dirty="0">
              <a:solidFill>
                <a:srgbClr val="000000"/>
              </a:solidFill>
              <a:latin typeface="Arial Rounded MT Bold" panose="020F0704030504030204" pitchFamily="34" charset="0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D149E2-071E-4D73-82FA-3150EBBA9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19" t="4870" r="51134" b="58974"/>
          <a:stretch/>
        </p:blipFill>
        <p:spPr>
          <a:xfrm>
            <a:off x="494795" y="1793121"/>
            <a:ext cx="1289304" cy="1267513"/>
          </a:xfrm>
          <a:prstGeom prst="ellipse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DAC565-CF48-45EE-8534-522F9DD2A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95" t="4908" r="27558" b="58936"/>
          <a:stretch/>
        </p:blipFill>
        <p:spPr>
          <a:xfrm>
            <a:off x="2354801" y="4074053"/>
            <a:ext cx="1289304" cy="1267513"/>
          </a:xfrm>
          <a:prstGeom prst="ellipse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638434-9991-4B45-85FA-02141EC04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70" t="52712" r="27703" b="11132"/>
          <a:stretch/>
        </p:blipFill>
        <p:spPr>
          <a:xfrm>
            <a:off x="536491" y="4058173"/>
            <a:ext cx="1312930" cy="1267513"/>
          </a:xfrm>
          <a:prstGeom prst="ellipse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BB6E0E-195E-44F6-BE10-225CE52BF3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53171" r="74756" b="10673"/>
          <a:stretch/>
        </p:blipFill>
        <p:spPr>
          <a:xfrm>
            <a:off x="4057615" y="1793121"/>
            <a:ext cx="1312930" cy="1267513"/>
          </a:xfrm>
          <a:prstGeom prst="ellipse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D45E9B-99A2-4806-9941-71C914A7B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59" t="4321" r="3514" b="59523"/>
          <a:stretch/>
        </p:blipFill>
        <p:spPr>
          <a:xfrm>
            <a:off x="2302028" y="1793121"/>
            <a:ext cx="1312930" cy="1267513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66A5BE-55B9-456F-A959-0661EFB705CC}"/>
              </a:ext>
            </a:extLst>
          </p:cNvPr>
          <p:cNvSpPr txBox="1"/>
          <p:nvPr/>
        </p:nvSpPr>
        <p:spPr>
          <a:xfrm>
            <a:off x="629389" y="3044934"/>
            <a:ext cx="120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Manager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8E7367-C5F4-432C-83E2-FF139B872F66}"/>
              </a:ext>
            </a:extLst>
          </p:cNvPr>
          <p:cNvSpPr txBox="1"/>
          <p:nvPr/>
        </p:nvSpPr>
        <p:spPr>
          <a:xfrm>
            <a:off x="2259179" y="3123599"/>
            <a:ext cx="1425190" cy="59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 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CADE1-8719-4D29-B27E-8849C72D13B2}"/>
              </a:ext>
            </a:extLst>
          </p:cNvPr>
          <p:cNvSpPr txBox="1"/>
          <p:nvPr/>
        </p:nvSpPr>
        <p:spPr>
          <a:xfrm>
            <a:off x="3950836" y="3044934"/>
            <a:ext cx="152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Back-end Developer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D0715658-EDBB-47FE-A215-E029BC2B9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3" b="10833"/>
          <a:stretch/>
        </p:blipFill>
        <p:spPr bwMode="auto">
          <a:xfrm>
            <a:off x="6048263" y="4212831"/>
            <a:ext cx="4241106" cy="157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F69ECD04-BEC9-4D80-A020-C85F17060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3" r="51504" b="30392"/>
          <a:stretch/>
        </p:blipFill>
        <p:spPr bwMode="auto">
          <a:xfrm>
            <a:off x="6090481" y="3897255"/>
            <a:ext cx="4198888" cy="37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FBE432-5AFA-41CF-BD53-5FE2E44E21E6}"/>
              </a:ext>
            </a:extLst>
          </p:cNvPr>
          <p:cNvSpPr txBox="1"/>
          <p:nvPr/>
        </p:nvSpPr>
        <p:spPr>
          <a:xfrm>
            <a:off x="557399" y="5283285"/>
            <a:ext cx="120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Designer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83087-DB8A-40FB-B7D0-F9BD403F8528}"/>
              </a:ext>
            </a:extLst>
          </p:cNvPr>
          <p:cNvSpPr txBox="1"/>
          <p:nvPr/>
        </p:nvSpPr>
        <p:spPr>
          <a:xfrm>
            <a:off x="2359639" y="5283285"/>
            <a:ext cx="120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 Tester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408CAE-EF70-49F3-9BB2-55D092B94F38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8D6BFD-400D-40D6-B31F-31A72F721809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FBF9F446-E04C-4414-B7AB-1045CF04C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4069" r="81163" b="10833"/>
          <a:stretch/>
        </p:blipFill>
        <p:spPr bwMode="auto">
          <a:xfrm rot="5400000" flipH="1">
            <a:off x="7947299" y="2464999"/>
            <a:ext cx="66091" cy="37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AAE3C96-1141-4A17-9C5D-64E4E73B0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4069" r="81163" b="10833"/>
          <a:stretch/>
        </p:blipFill>
        <p:spPr bwMode="auto">
          <a:xfrm rot="5400000" flipH="1">
            <a:off x="8328299" y="2452980"/>
            <a:ext cx="66091" cy="370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B5687A-75E5-40C3-8495-BD4A48156DDF}"/>
              </a:ext>
            </a:extLst>
          </p:cNvPr>
          <p:cNvSpPr/>
          <p:nvPr/>
        </p:nvSpPr>
        <p:spPr>
          <a:xfrm>
            <a:off x="5942756" y="6125980"/>
            <a:ext cx="4927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sz="2400" dirty="0">
                <a:latin typeface="Arial Rounded MT Bold" panose="020F0704030504030204" pitchFamily="34" charset="0"/>
              </a:rPr>
              <a:t>=&gt; 98,453,688 ~ 196,907,376 ₩</a:t>
            </a:r>
          </a:p>
        </p:txBody>
      </p:sp>
      <p:sp>
        <p:nvSpPr>
          <p:cNvPr id="30" name="Google Shape;104;g9802c3770d_1_0">
            <a:extLst>
              <a:ext uri="{FF2B5EF4-FFF2-40B4-BE49-F238E27FC236}">
                <a16:creationId xmlns:a16="http://schemas.microsoft.com/office/drawing/2014/main" id="{ED207CD7-FD21-4C86-BCC3-23135945AC79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5623802" y="1793122"/>
            <a:ext cx="6421709" cy="1781364"/>
            <a:chOff x="6263816" y="1580549"/>
            <a:chExt cx="5562601" cy="1543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8816" y="1580549"/>
              <a:ext cx="3657600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816" y="1580549"/>
              <a:ext cx="19050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C8FC60-4DCD-4F4F-8CCB-E4C17D091C6F}"/>
                </a:ext>
              </a:extLst>
            </p:cNvPr>
            <p:cNvSpPr/>
            <p:nvPr/>
          </p:nvSpPr>
          <p:spPr>
            <a:xfrm>
              <a:off x="6263816" y="2877460"/>
              <a:ext cx="5562601" cy="2270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hlinkClick r:id="rId9"/>
            <a:extLst>
              <a:ext uri="{FF2B5EF4-FFF2-40B4-BE49-F238E27FC236}">
                <a16:creationId xmlns:a16="http://schemas.microsoft.com/office/drawing/2014/main" id="{C4F6CB27-F702-4EFF-A3F3-8005090A900F}"/>
              </a:ext>
            </a:extLst>
          </p:cNvPr>
          <p:cNvSpPr txBox="1"/>
          <p:nvPr/>
        </p:nvSpPr>
        <p:spPr>
          <a:xfrm>
            <a:off x="5403" y="6543545"/>
            <a:ext cx="2015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www.glassdoor.com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09F6D59-67BB-428D-A217-D2B06151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26" t="52698" r="4527" b="11146"/>
          <a:stretch/>
        </p:blipFill>
        <p:spPr>
          <a:xfrm>
            <a:off x="4154263" y="4058173"/>
            <a:ext cx="1289304" cy="1267513"/>
          </a:xfrm>
          <a:prstGeom prst="ellipse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A842F5B-F1CA-493A-B260-85490573C119}"/>
              </a:ext>
            </a:extLst>
          </p:cNvPr>
          <p:cNvSpPr txBox="1"/>
          <p:nvPr/>
        </p:nvSpPr>
        <p:spPr>
          <a:xfrm>
            <a:off x="3797583" y="5325686"/>
            <a:ext cx="2024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Machine learning engineer</a:t>
            </a:r>
          </a:p>
        </p:txBody>
      </p:sp>
    </p:spTree>
    <p:extLst>
      <p:ext uri="{BB962C8B-B14F-4D97-AF65-F5344CB8AC3E}">
        <p14:creationId xmlns:p14="http://schemas.microsoft.com/office/powerpoint/2010/main" val="143192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802c3770d_0_48"/>
          <p:cNvSpPr txBox="1">
            <a:spLocks noGrp="1"/>
          </p:cNvSpPr>
          <p:nvPr>
            <p:ph type="title"/>
          </p:nvPr>
        </p:nvSpPr>
        <p:spPr>
          <a:xfrm>
            <a:off x="1266183" y="1322615"/>
            <a:ext cx="34941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System Description</a:t>
            </a:r>
            <a:endParaRPr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Google Shape;95;g9802c3770d_0_48"/>
          <p:cNvSpPr txBox="1">
            <a:spLocks noGrp="1"/>
          </p:cNvSpPr>
          <p:nvPr>
            <p:ph type="title"/>
          </p:nvPr>
        </p:nvSpPr>
        <p:spPr>
          <a:xfrm>
            <a:off x="279795" y="3775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/>
              <a:t>C</a:t>
            </a:r>
            <a:r>
              <a:rPr lang="en-US" altLang="ko-KR" sz="3800" b="1" dirty="0"/>
              <a:t>ONTENTS</a:t>
            </a:r>
            <a:endParaRPr sz="3800" b="1" dirty="0"/>
          </a:p>
        </p:txBody>
      </p:sp>
      <p:sp>
        <p:nvSpPr>
          <p:cNvPr id="98" name="Google Shape;98;g9802c3770d_0_48"/>
          <p:cNvSpPr txBox="1">
            <a:spLocks noGrp="1"/>
          </p:cNvSpPr>
          <p:nvPr>
            <p:ph type="title"/>
          </p:nvPr>
        </p:nvSpPr>
        <p:spPr>
          <a:xfrm>
            <a:off x="1266183" y="2091722"/>
            <a:ext cx="427141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sz="3000" b="1" dirty="0">
                <a:latin typeface="Calibri" panose="020F0502020204030204" pitchFamily="34" charset="0"/>
                <a:cs typeface="Calibri" panose="020F0502020204030204" pitchFamily="34" charset="0"/>
              </a:rPr>
              <a:t>Team’s Project Objectives</a:t>
            </a:r>
            <a:endParaRPr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Google Shape;99;g9802c3770d_0_48"/>
          <p:cNvSpPr txBox="1">
            <a:spLocks noGrp="1"/>
          </p:cNvSpPr>
          <p:nvPr>
            <p:ph type="title"/>
          </p:nvPr>
        </p:nvSpPr>
        <p:spPr>
          <a:xfrm>
            <a:off x="1280208" y="3670522"/>
            <a:ext cx="497599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Cost/Benefit Analysis</a:t>
            </a:r>
            <a:endParaRPr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96;g9802c3770d_0_48">
            <a:extLst>
              <a:ext uri="{FF2B5EF4-FFF2-40B4-BE49-F238E27FC236}">
                <a16:creationId xmlns:a16="http://schemas.microsoft.com/office/drawing/2014/main" id="{39290F78-4394-4539-B913-86EBFCFCF3D9}"/>
              </a:ext>
            </a:extLst>
          </p:cNvPr>
          <p:cNvSpPr txBox="1">
            <a:spLocks/>
          </p:cNvSpPr>
          <p:nvPr/>
        </p:nvSpPr>
        <p:spPr>
          <a:xfrm>
            <a:off x="669849" y="1528680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01</a:t>
            </a:r>
          </a:p>
        </p:txBody>
      </p:sp>
      <p:sp>
        <p:nvSpPr>
          <p:cNvPr id="15" name="Google Shape;96;g9802c3770d_0_48">
            <a:extLst>
              <a:ext uri="{FF2B5EF4-FFF2-40B4-BE49-F238E27FC236}">
                <a16:creationId xmlns:a16="http://schemas.microsoft.com/office/drawing/2014/main" id="{895A51C3-5163-4DF3-9934-AA3AD66A2E3C}"/>
              </a:ext>
            </a:extLst>
          </p:cNvPr>
          <p:cNvSpPr txBox="1">
            <a:spLocks/>
          </p:cNvSpPr>
          <p:nvPr/>
        </p:nvSpPr>
        <p:spPr>
          <a:xfrm>
            <a:off x="669849" y="2320856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02</a:t>
            </a:r>
          </a:p>
        </p:txBody>
      </p:sp>
      <p:sp>
        <p:nvSpPr>
          <p:cNvPr id="16" name="Google Shape;96;g9802c3770d_0_48">
            <a:extLst>
              <a:ext uri="{FF2B5EF4-FFF2-40B4-BE49-F238E27FC236}">
                <a16:creationId xmlns:a16="http://schemas.microsoft.com/office/drawing/2014/main" id="{BD38F42C-53F8-460D-AFB6-093DE2DAE07D}"/>
              </a:ext>
            </a:extLst>
          </p:cNvPr>
          <p:cNvSpPr txBox="1">
            <a:spLocks/>
          </p:cNvSpPr>
          <p:nvPr/>
        </p:nvSpPr>
        <p:spPr>
          <a:xfrm>
            <a:off x="669848" y="3846975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04</a:t>
            </a:r>
          </a:p>
        </p:txBody>
      </p:sp>
      <p:sp>
        <p:nvSpPr>
          <p:cNvPr id="22" name="Google Shape;96;g9802c3770d_0_48">
            <a:extLst>
              <a:ext uri="{FF2B5EF4-FFF2-40B4-BE49-F238E27FC236}">
                <a16:creationId xmlns:a16="http://schemas.microsoft.com/office/drawing/2014/main" id="{D05F08AD-94BE-4431-98A0-4D5840D48143}"/>
              </a:ext>
            </a:extLst>
          </p:cNvPr>
          <p:cNvSpPr txBox="1">
            <a:spLocks/>
          </p:cNvSpPr>
          <p:nvPr/>
        </p:nvSpPr>
        <p:spPr>
          <a:xfrm>
            <a:off x="669849" y="3069928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03</a:t>
            </a:r>
          </a:p>
        </p:txBody>
      </p:sp>
      <p:sp>
        <p:nvSpPr>
          <p:cNvPr id="23" name="Google Shape;98;g9802c3770d_0_48">
            <a:extLst>
              <a:ext uri="{FF2B5EF4-FFF2-40B4-BE49-F238E27FC236}">
                <a16:creationId xmlns:a16="http://schemas.microsoft.com/office/drawing/2014/main" id="{0A3AA436-4B8B-42BE-9337-D3EF23A6F772}"/>
              </a:ext>
            </a:extLst>
          </p:cNvPr>
          <p:cNvSpPr txBox="1">
            <a:spLocks/>
          </p:cNvSpPr>
          <p:nvPr/>
        </p:nvSpPr>
        <p:spPr>
          <a:xfrm>
            <a:off x="1266183" y="2850844"/>
            <a:ext cx="427141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 Analysis</a:t>
            </a:r>
          </a:p>
        </p:txBody>
      </p:sp>
      <p:sp>
        <p:nvSpPr>
          <p:cNvPr id="13" name="Google Shape;99;g9802c3770d_0_48">
            <a:extLst>
              <a:ext uri="{FF2B5EF4-FFF2-40B4-BE49-F238E27FC236}">
                <a16:creationId xmlns:a16="http://schemas.microsoft.com/office/drawing/2014/main" id="{7775A352-C045-46C0-9561-14FBA4E32557}"/>
              </a:ext>
            </a:extLst>
          </p:cNvPr>
          <p:cNvSpPr txBox="1">
            <a:spLocks/>
          </p:cNvSpPr>
          <p:nvPr/>
        </p:nvSpPr>
        <p:spPr>
          <a:xfrm>
            <a:off x="1266183" y="4419176"/>
            <a:ext cx="497599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AHP Analysis</a:t>
            </a:r>
          </a:p>
        </p:txBody>
      </p:sp>
      <p:sp>
        <p:nvSpPr>
          <p:cNvPr id="17" name="Google Shape;96;g9802c3770d_0_48">
            <a:extLst>
              <a:ext uri="{FF2B5EF4-FFF2-40B4-BE49-F238E27FC236}">
                <a16:creationId xmlns:a16="http://schemas.microsoft.com/office/drawing/2014/main" id="{42C1CDDD-5827-4EC0-A172-8CFB33C45F95}"/>
              </a:ext>
            </a:extLst>
          </p:cNvPr>
          <p:cNvSpPr txBox="1">
            <a:spLocks/>
          </p:cNvSpPr>
          <p:nvPr/>
        </p:nvSpPr>
        <p:spPr>
          <a:xfrm>
            <a:off x="663856" y="4598584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05</a:t>
            </a:r>
          </a:p>
        </p:txBody>
      </p:sp>
      <p:sp>
        <p:nvSpPr>
          <p:cNvPr id="18" name="Google Shape;96;g9802c3770d_0_48">
            <a:extLst>
              <a:ext uri="{FF2B5EF4-FFF2-40B4-BE49-F238E27FC236}">
                <a16:creationId xmlns:a16="http://schemas.microsoft.com/office/drawing/2014/main" id="{42C1CDDD-5827-4EC0-A172-8CFB33C45F95}"/>
              </a:ext>
            </a:extLst>
          </p:cNvPr>
          <p:cNvSpPr txBox="1">
            <a:spLocks/>
          </p:cNvSpPr>
          <p:nvPr/>
        </p:nvSpPr>
        <p:spPr>
          <a:xfrm>
            <a:off x="651636" y="5328355"/>
            <a:ext cx="713597" cy="92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90000"/>
              </a:lnSpc>
              <a:buClr>
                <a:schemeClr val="dk1"/>
              </a:buClr>
              <a:buSzPts val="1800"/>
              <a:buFont typeface="Malgun Gothic"/>
              <a:buNone/>
              <a:defRPr sz="3000" b="1">
                <a:ln w="19050">
                  <a:solidFill>
                    <a:srgbClr val="80459A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Malgun Gothic"/>
                <a:cs typeface="Calibri" panose="020F0502020204030204" pitchFamily="34" charset="0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n-US" dirty="0"/>
              <a:t>06</a:t>
            </a:r>
          </a:p>
        </p:txBody>
      </p:sp>
      <p:sp>
        <p:nvSpPr>
          <p:cNvPr id="19" name="Google Shape;99;g9802c3770d_0_48">
            <a:extLst>
              <a:ext uri="{FF2B5EF4-FFF2-40B4-BE49-F238E27FC236}">
                <a16:creationId xmlns:a16="http://schemas.microsoft.com/office/drawing/2014/main" id="{7775A352-C045-46C0-9561-14FBA4E32557}"/>
              </a:ext>
            </a:extLst>
          </p:cNvPr>
          <p:cNvSpPr txBox="1">
            <a:spLocks/>
          </p:cNvSpPr>
          <p:nvPr/>
        </p:nvSpPr>
        <p:spPr>
          <a:xfrm>
            <a:off x="1288254" y="5103433"/>
            <a:ext cx="497599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3;g9802c3770d_0_1">
            <a:extLst>
              <a:ext uri="{FF2B5EF4-FFF2-40B4-BE49-F238E27FC236}">
                <a16:creationId xmlns:a16="http://schemas.microsoft.com/office/drawing/2014/main" id="{0EC46483-DDD6-47AF-B5C4-3C35B4390585}"/>
              </a:ext>
            </a:extLst>
          </p:cNvPr>
          <p:cNvSpPr txBox="1">
            <a:spLocks/>
          </p:cNvSpPr>
          <p:nvPr/>
        </p:nvSpPr>
        <p:spPr>
          <a:xfrm>
            <a:off x="735041" y="573128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Maintenance Cost</a:t>
            </a:r>
          </a:p>
        </p:txBody>
      </p:sp>
      <p:sp>
        <p:nvSpPr>
          <p:cNvPr id="205" name="Google Shape;205;p8"/>
          <p:cNvSpPr txBox="1">
            <a:spLocks noGrp="1"/>
          </p:cNvSpPr>
          <p:nvPr>
            <p:ph type="body" idx="1"/>
          </p:nvPr>
        </p:nvSpPr>
        <p:spPr>
          <a:xfrm>
            <a:off x="3272717" y="4171950"/>
            <a:ext cx="6908283" cy="120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ko-KR" sz="2400" dirty="0">
                <a:solidFill>
                  <a:srgbClr val="000000"/>
                </a:solidFill>
                <a:latin typeface="Arial Rounded MT Bold" panose="020F0704030504030204" pitchFamily="34" charset="0"/>
                <a:cs typeface="Arial"/>
                <a:sym typeface="Arial"/>
              </a:rPr>
              <a:t>15% of SW development cost for 1 year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400" dirty="0">
                <a:solidFill>
                  <a:srgbClr val="000000"/>
                </a:solidFill>
                <a:latin typeface="Arial Rounded MT Bold" panose="020F0704030504030204" pitchFamily="34" charset="0"/>
                <a:cs typeface="Arial"/>
                <a:sym typeface="Arial"/>
              </a:rPr>
              <a:t>=&gt; 59,072,213 ~ </a:t>
            </a:r>
            <a:r>
              <a:rPr lang="en-US" altLang="ko-KR" sz="2400" dirty="0">
                <a:solidFill>
                  <a:srgbClr val="000000"/>
                </a:solidFill>
                <a:latin typeface="Arial Rounded MT Bold" panose="020F0704030504030204" pitchFamily="34" charset="0"/>
                <a:cs typeface="Arial"/>
                <a:sym typeface="Arial"/>
              </a:rPr>
              <a:t>73,840,266</a:t>
            </a:r>
            <a:r>
              <a:rPr lang="en-US" sz="2400" dirty="0">
                <a:solidFill>
                  <a:srgbClr val="000000"/>
                </a:solidFill>
                <a:latin typeface="Arial Rounded MT Bold" panose="020F0704030504030204" pitchFamily="34" charset="0"/>
                <a:cs typeface="Arial"/>
                <a:sym typeface="Arial"/>
              </a:rPr>
              <a:t> ₩</a:t>
            </a:r>
            <a:endParaRPr sz="2400" dirty="0">
              <a:solidFill>
                <a:srgbClr val="000000"/>
              </a:solidFill>
              <a:latin typeface="Arial Rounded MT Bold" panose="020F0704030504030204" pitchFamily="34" charset="0"/>
              <a:cs typeface="Arial"/>
              <a:sym typeface="Arial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A30484-F124-48D6-B945-83FA14204421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B043EB-20E2-43E1-9855-98789ACB3966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5" name="Google Shape;104;g9802c3770d_1_0">
            <a:extLst>
              <a:ext uri="{FF2B5EF4-FFF2-40B4-BE49-F238E27FC236}">
                <a16:creationId xmlns:a16="http://schemas.microsoft.com/office/drawing/2014/main" id="{91665C94-FE93-4737-AD0C-92F897CDF1EF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" y="2136932"/>
            <a:ext cx="11763756" cy="147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6B3D85-8E49-4A7D-A3CF-0D050CA5EE2D}"/>
              </a:ext>
            </a:extLst>
          </p:cNvPr>
          <p:cNvSpPr/>
          <p:nvPr/>
        </p:nvSpPr>
        <p:spPr>
          <a:xfrm>
            <a:off x="11180250" y="2105426"/>
            <a:ext cx="798390" cy="14264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3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75FC484-3A76-4A7B-B1EF-C07646967FD8}"/>
              </a:ext>
            </a:extLst>
          </p:cNvPr>
          <p:cNvSpPr/>
          <p:nvPr/>
        </p:nvSpPr>
        <p:spPr>
          <a:xfrm>
            <a:off x="615951" y="4509248"/>
            <a:ext cx="11181601" cy="2053835"/>
          </a:xfrm>
          <a:prstGeom prst="rect">
            <a:avLst/>
          </a:prstGeom>
          <a:solidFill>
            <a:srgbClr val="DBDCE7">
              <a:alpha val="59000"/>
            </a:srgb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557AF8-0E8A-4C8F-93EE-A55A5F95DFDF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3A1553-E94E-4D92-B37F-A0DD836E6D25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9DBA0-00EE-4B34-8046-4A2C27F96FAD}"/>
              </a:ext>
            </a:extLst>
          </p:cNvPr>
          <p:cNvSpPr txBox="1"/>
          <p:nvPr/>
        </p:nvSpPr>
        <p:spPr>
          <a:xfrm>
            <a:off x="991260" y="3785264"/>
            <a:ext cx="664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</a:rPr>
              <a:t>Revenue</a:t>
            </a:r>
            <a:r>
              <a:rPr lang="en-US" sz="2400" dirty="0">
                <a:latin typeface="Arial Rounded MT Bold" panose="020F0704030504030204" pitchFamily="34" charset="0"/>
              </a:rPr>
              <a:t> = </a:t>
            </a:r>
            <a:r>
              <a:rPr lang="en-US" altLang="ko-KR" sz="2400" dirty="0">
                <a:latin typeface="Arial Rounded MT Bold" panose="020F0704030504030204" pitchFamily="34" charset="0"/>
              </a:rPr>
              <a:t>118,216,653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ko-KR" sz="2400" dirty="0">
                <a:latin typeface="Arial Rounded MT Bold" panose="020F0704030504030204" pitchFamily="34" charset="0"/>
              </a:rPr>
              <a:t>~ 201,333,163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r>
              <a:rPr lang="en-US" sz="24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7" name="Google Shape;104;g9802c3770d_1_0">
            <a:extLst>
              <a:ext uri="{FF2B5EF4-FFF2-40B4-BE49-F238E27FC236}">
                <a16:creationId xmlns:a16="http://schemas.microsoft.com/office/drawing/2014/main" id="{0CF9DDFF-F5BB-4382-976F-A00D0E1E3089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C33E6-BCE3-4B49-942E-AD23A5F8A7C2}"/>
              </a:ext>
            </a:extLst>
          </p:cNvPr>
          <p:cNvSpPr txBox="1"/>
          <p:nvPr/>
        </p:nvSpPr>
        <p:spPr>
          <a:xfrm>
            <a:off x="644652" y="5845588"/>
            <a:ext cx="11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</a:rPr>
              <a:t>Revenue</a:t>
            </a:r>
            <a:r>
              <a:rPr lang="en-US" sz="2400" dirty="0">
                <a:latin typeface="Arial Rounded MT Bold" panose="020F0704030504030204" pitchFamily="34" charset="0"/>
              </a:rPr>
              <a:t> </a:t>
            </a:r>
            <a:r>
              <a:rPr lang="en-US" altLang="ko-KR" sz="2400" dirty="0">
                <a:latin typeface="Arial Rounded MT Bold" panose="020F0704030504030204" pitchFamily="34" charset="0"/>
              </a:rPr>
              <a:t>from 50 universities in Seoul </a:t>
            </a:r>
            <a:r>
              <a:rPr lang="en-US" sz="2400" dirty="0">
                <a:latin typeface="Arial Rounded MT Bold" panose="020F0704030504030204" pitchFamily="34" charset="0"/>
              </a:rPr>
              <a:t>= </a:t>
            </a:r>
            <a:r>
              <a:rPr lang="en-US" altLang="ko-KR" sz="2400" dirty="0">
                <a:latin typeface="Arial Rounded MT Bold" panose="020F0704030504030204" pitchFamily="34" charset="0"/>
              </a:rPr>
              <a:t>6,399,489,720 ~ 12,798,979,440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r>
              <a:rPr lang="en-US" sz="24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65505-7DA4-40C4-A694-2830B64BDA84}"/>
              </a:ext>
            </a:extLst>
          </p:cNvPr>
          <p:cNvSpPr txBox="1"/>
          <p:nvPr/>
        </p:nvSpPr>
        <p:spPr>
          <a:xfrm>
            <a:off x="758177" y="4774665"/>
            <a:ext cx="5428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In the future,</a:t>
            </a:r>
            <a:endParaRPr lang="en-US" sz="2400" dirty="0">
              <a:latin typeface="Arial Rounded MT Bold" panose="020F0704030504030204" pitchFamily="34" charset="0"/>
              <a:ea typeface="나눔스퀘어_ac Bold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64" y="1634456"/>
            <a:ext cx="8103830" cy="181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416759-4871-4962-A38B-772493E295A7}"/>
              </a:ext>
            </a:extLst>
          </p:cNvPr>
          <p:cNvSpPr/>
          <p:nvPr/>
        </p:nvSpPr>
        <p:spPr>
          <a:xfrm>
            <a:off x="1839964" y="2543157"/>
            <a:ext cx="8103830" cy="3149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04" y="5336140"/>
            <a:ext cx="9518187" cy="36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4E9D47-F026-4F65-99CF-3ACBFC9E6B52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896F63-829E-44BF-9DE9-EA1F2D88BF8B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2050" name="Picture 2" descr="SEOULTECH">
            <a:extLst>
              <a:ext uri="{FF2B5EF4-FFF2-40B4-BE49-F238E27FC236}">
                <a16:creationId xmlns:a16="http://schemas.microsoft.com/office/drawing/2014/main" id="{A20ECF32-EE8E-4BC1-88CD-54C6331A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59" y="1621635"/>
            <a:ext cx="3924981" cy="26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B7F8BC-4042-4A07-A865-F5111C29F013}"/>
              </a:ext>
            </a:extLst>
          </p:cNvPr>
          <p:cNvSpPr txBox="1"/>
          <p:nvPr/>
        </p:nvSpPr>
        <p:spPr>
          <a:xfrm>
            <a:off x="6926651" y="529248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16B95-6F9F-464D-946D-356AD9DB47E4}"/>
              </a:ext>
            </a:extLst>
          </p:cNvPr>
          <p:cNvSpPr txBox="1"/>
          <p:nvPr/>
        </p:nvSpPr>
        <p:spPr>
          <a:xfrm>
            <a:off x="1306018" y="529967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Online Exam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3D29C7-EF01-4FB1-B10B-4EA58F9AE4D9}"/>
              </a:ext>
            </a:extLst>
          </p:cNvPr>
          <p:cNvSpPr/>
          <p:nvPr/>
        </p:nvSpPr>
        <p:spPr>
          <a:xfrm>
            <a:off x="1699310" y="5280841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44367B-ACDA-464D-B194-1CFB15CF399C}"/>
              </a:ext>
            </a:extLst>
          </p:cNvPr>
          <p:cNvSpPr/>
          <p:nvPr/>
        </p:nvSpPr>
        <p:spPr>
          <a:xfrm>
            <a:off x="7319945" y="529967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48C18-B5CD-45BD-B0C7-7D8B20FB03D1}"/>
              </a:ext>
            </a:extLst>
          </p:cNvPr>
          <p:cNvSpPr txBox="1"/>
          <p:nvPr/>
        </p:nvSpPr>
        <p:spPr>
          <a:xfrm>
            <a:off x="5586428" y="5182273"/>
            <a:ext cx="153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C00000"/>
                </a:solidFill>
              </a:rPr>
              <a:t>VS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7" name="Google Shape;104;g9802c3770d_1_0">
            <a:extLst>
              <a:ext uri="{FF2B5EF4-FFF2-40B4-BE49-F238E27FC236}">
                <a16:creationId xmlns:a16="http://schemas.microsoft.com/office/drawing/2014/main" id="{E3BE61CE-1582-47A9-8795-3EC9EFC9D3BC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805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2F6D001-ABEE-4C94-9B1A-6B951363C434}"/>
              </a:ext>
            </a:extLst>
          </p:cNvPr>
          <p:cNvSpPr txBox="1"/>
          <p:nvPr/>
        </p:nvSpPr>
        <p:spPr>
          <a:xfrm>
            <a:off x="2328214" y="2624248"/>
            <a:ext cx="324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Zoom </a:t>
            </a:r>
            <a:r>
              <a:rPr lang="en-US" altLang="ko-KR" sz="1800" dirty="0"/>
              <a:t>for Test</a:t>
            </a:r>
            <a:endParaRPr lang="en-US" altLang="ko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6AAB1-D2A4-45C8-A204-33DC618698CD}"/>
              </a:ext>
            </a:extLst>
          </p:cNvPr>
          <p:cNvSpPr txBox="1"/>
          <p:nvPr/>
        </p:nvSpPr>
        <p:spPr>
          <a:xfrm>
            <a:off x="1108710" y="2636197"/>
            <a:ext cx="186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Zoom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4FC3B-CC7F-4D7F-8989-5516700BAA88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7120DE-609D-426B-96AA-09BAAB7B7EDF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E9814-438C-47DC-BD38-DBC4C52221C1}"/>
              </a:ext>
            </a:extLst>
          </p:cNvPr>
          <p:cNvSpPr txBox="1"/>
          <p:nvPr/>
        </p:nvSpPr>
        <p:spPr>
          <a:xfrm>
            <a:off x="6872222" y="1764573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E70FB-9525-44AF-AB92-EC1607418CA6}"/>
              </a:ext>
            </a:extLst>
          </p:cNvPr>
          <p:cNvSpPr/>
          <p:nvPr/>
        </p:nvSpPr>
        <p:spPr>
          <a:xfrm>
            <a:off x="1108711" y="2593471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5BD87B-7C5F-4EB3-BA90-A42C5C5B1C41}"/>
              </a:ext>
            </a:extLst>
          </p:cNvPr>
          <p:cNvSpPr/>
          <p:nvPr/>
        </p:nvSpPr>
        <p:spPr>
          <a:xfrm>
            <a:off x="2544103" y="2583011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87196-B696-4B62-8127-57B00CA04357}"/>
              </a:ext>
            </a:extLst>
          </p:cNvPr>
          <p:cNvSpPr txBox="1"/>
          <p:nvPr/>
        </p:nvSpPr>
        <p:spPr>
          <a:xfrm>
            <a:off x="1251589" y="1771763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Online Exam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8F46E2-F35B-432C-8148-75376FF64DD0}"/>
              </a:ext>
            </a:extLst>
          </p:cNvPr>
          <p:cNvSpPr/>
          <p:nvPr/>
        </p:nvSpPr>
        <p:spPr>
          <a:xfrm>
            <a:off x="1644881" y="1752934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97655-8FD9-41A7-A636-6936E0CE439A}"/>
              </a:ext>
            </a:extLst>
          </p:cNvPr>
          <p:cNvSpPr/>
          <p:nvPr/>
        </p:nvSpPr>
        <p:spPr>
          <a:xfrm>
            <a:off x="7265516" y="1771763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0875E-B97E-4F32-8DF0-68D6D4683FD8}"/>
              </a:ext>
            </a:extLst>
          </p:cNvPr>
          <p:cNvSpPr/>
          <p:nvPr/>
        </p:nvSpPr>
        <p:spPr>
          <a:xfrm>
            <a:off x="6774052" y="2585345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A7F9AD-2788-4304-BFB6-08CE4FA5D046}"/>
              </a:ext>
            </a:extLst>
          </p:cNvPr>
          <p:cNvSpPr/>
          <p:nvPr/>
        </p:nvSpPr>
        <p:spPr>
          <a:xfrm>
            <a:off x="6774051" y="3459546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DF89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DF89A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C63A6-E393-4DE6-A1DC-7EA8FF1F8AFE}"/>
              </a:ext>
            </a:extLst>
          </p:cNvPr>
          <p:cNvSpPr txBox="1"/>
          <p:nvPr/>
        </p:nvSpPr>
        <p:spPr>
          <a:xfrm>
            <a:off x="6774050" y="2632561"/>
            <a:ext cx="333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Workforce Cost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C459B-76E9-46E4-9037-8BB9C1726322}"/>
              </a:ext>
            </a:extLst>
          </p:cNvPr>
          <p:cNvSpPr txBox="1"/>
          <p:nvPr/>
        </p:nvSpPr>
        <p:spPr>
          <a:xfrm>
            <a:off x="6774048" y="3509104"/>
            <a:ext cx="426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Virus Preventing Cost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61F87-9ACC-4A12-8071-C23D2DEB140A}"/>
              </a:ext>
            </a:extLst>
          </p:cNvPr>
          <p:cNvSpPr txBox="1"/>
          <p:nvPr/>
        </p:nvSpPr>
        <p:spPr>
          <a:xfrm>
            <a:off x="5531999" y="1654366"/>
            <a:ext cx="153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C00000"/>
                </a:solidFill>
              </a:rPr>
              <a:t>VS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A59D08-11B2-48A5-B8F3-3A2B9520C716}"/>
              </a:ext>
            </a:extLst>
          </p:cNvPr>
          <p:cNvSpPr txBox="1"/>
          <p:nvPr/>
        </p:nvSpPr>
        <p:spPr>
          <a:xfrm>
            <a:off x="3743863" y="5117621"/>
            <a:ext cx="4968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3200" dirty="0"/>
              <a:t>4 times test for a year</a:t>
            </a:r>
            <a:endParaRPr lang="en-US" sz="32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F5F2230-9DC0-441F-BB1F-752285761AD7}"/>
              </a:ext>
            </a:extLst>
          </p:cNvPr>
          <p:cNvCxnSpPr/>
          <p:nvPr/>
        </p:nvCxnSpPr>
        <p:spPr>
          <a:xfrm>
            <a:off x="3909391" y="5687904"/>
            <a:ext cx="4596254" cy="14492"/>
          </a:xfrm>
          <a:prstGeom prst="line">
            <a:avLst/>
          </a:prstGeom>
          <a:ln w="38100">
            <a:solidFill>
              <a:srgbClr val="D5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997626-7D00-4A00-B27B-908637734AF1}"/>
              </a:ext>
            </a:extLst>
          </p:cNvPr>
          <p:cNvSpPr/>
          <p:nvPr/>
        </p:nvSpPr>
        <p:spPr>
          <a:xfrm>
            <a:off x="6774049" y="4229081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4263C-164F-4321-9994-E53D1692174E}"/>
              </a:ext>
            </a:extLst>
          </p:cNvPr>
          <p:cNvSpPr txBox="1"/>
          <p:nvPr/>
        </p:nvSpPr>
        <p:spPr>
          <a:xfrm>
            <a:off x="6754170" y="4256823"/>
            <a:ext cx="360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Disinfection Cost</a:t>
            </a:r>
          </a:p>
        </p:txBody>
      </p:sp>
      <p:sp>
        <p:nvSpPr>
          <p:cNvPr id="22" name="Google Shape;104;g9802c3770d_1_0">
            <a:extLst>
              <a:ext uri="{FF2B5EF4-FFF2-40B4-BE49-F238E27FC236}">
                <a16:creationId xmlns:a16="http://schemas.microsoft.com/office/drawing/2014/main" id="{5DECE5EB-FE0A-41E8-8F0D-0AEA7E5B54AF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E844A7-458F-4CA7-B4C7-0E07A99C06C8}"/>
              </a:ext>
            </a:extLst>
          </p:cNvPr>
          <p:cNvSpPr/>
          <p:nvPr/>
        </p:nvSpPr>
        <p:spPr>
          <a:xfrm>
            <a:off x="4872123" y="2644566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40720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BD3FC5-42C6-4D68-B5C4-912AEBCAC1F6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Online Exam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E1CFAC-E187-4A81-A50A-63F15F6DDB47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54BBE-08FA-4E17-9FDB-312467FBCF9C}"/>
              </a:ext>
            </a:extLst>
          </p:cNvPr>
          <p:cNvSpPr txBox="1"/>
          <p:nvPr/>
        </p:nvSpPr>
        <p:spPr>
          <a:xfrm>
            <a:off x="43125" y="6034790"/>
            <a:ext cx="12168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Total Price : </a:t>
            </a:r>
          </a:p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accent1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Zoom price </a:t>
            </a:r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+ </a:t>
            </a:r>
            <a:r>
              <a:rPr lang="en-US" altLang="ko-KR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Zoom for Test price for 4 time(2mid+2fin) </a:t>
            </a:r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= </a:t>
            </a:r>
            <a:r>
              <a:rPr lang="en-US" altLang="ko-KR" sz="2000" dirty="0">
                <a:solidFill>
                  <a:srgbClr val="FF0000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about 428,504,817 ~ 556,494,612  </a:t>
            </a:r>
            <a:r>
              <a:rPr lang="en-US" sz="2000" dirty="0">
                <a:solidFill>
                  <a:srgbClr val="FF0000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₩</a:t>
            </a:r>
            <a:r>
              <a:rPr lang="en-US" altLang="ko-KR" sz="2000" dirty="0">
                <a:solidFill>
                  <a:srgbClr val="FF0000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</a:t>
            </a:r>
            <a:endParaRPr lang="en-US" sz="2000" dirty="0">
              <a:solidFill>
                <a:srgbClr val="FF0000"/>
              </a:solidFill>
              <a:latin typeface="Arial Rounded MT Bold" panose="020F070403050403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715A3-41CA-4E04-8BBD-D37F47D37174}"/>
              </a:ext>
            </a:extLst>
          </p:cNvPr>
          <p:cNvSpPr txBox="1"/>
          <p:nvPr/>
        </p:nvSpPr>
        <p:spPr>
          <a:xfrm>
            <a:off x="149206" y="4355384"/>
            <a:ext cx="1104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Zoom price : 1,115</a:t>
            </a:r>
            <a:r>
              <a:rPr lang="en-US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₩</a:t>
            </a:r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(11.9 : exchange rate) * $149.90 * 1798 classes = </a:t>
            </a:r>
            <a:r>
              <a:rPr lang="en-US" altLang="ko-KR" sz="2000" dirty="0">
                <a:solidFill>
                  <a:schemeClr val="accent1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300,515,023 </a:t>
            </a:r>
            <a:r>
              <a:rPr lang="en-US" sz="2000" dirty="0">
                <a:solidFill>
                  <a:schemeClr val="accent1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₩</a:t>
            </a:r>
            <a:endParaRPr lang="ko-KR" altLang="en-US" sz="2000" dirty="0">
              <a:solidFill>
                <a:schemeClr val="accent1"/>
              </a:solidFill>
              <a:latin typeface="Arial Rounded MT Bold" panose="020F070403050403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A874BA-78EF-4428-B867-F859E64B2462}"/>
              </a:ext>
            </a:extLst>
          </p:cNvPr>
          <p:cNvSpPr/>
          <p:nvPr/>
        </p:nvSpPr>
        <p:spPr>
          <a:xfrm>
            <a:off x="149206" y="4837435"/>
            <a:ext cx="11392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Zoom for Test  : development for 2months – </a:t>
            </a:r>
            <a:r>
              <a:rPr lang="en-US" altLang="ko-KR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127,989,794 </a:t>
            </a:r>
            <a:r>
              <a:rPr lang="en-US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₩</a:t>
            </a:r>
            <a:endParaRPr lang="en-US" altLang="ko-KR" sz="2000" dirty="0">
              <a:solidFill>
                <a:schemeClr val="accent6"/>
              </a:solidFill>
              <a:latin typeface="Arial Rounded MT Bold" panose="020F0704030504030204" pitchFamily="34" charset="0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		  development for 3months - </a:t>
            </a:r>
            <a:r>
              <a:rPr lang="en-US" altLang="ko-KR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224,839,228 </a:t>
            </a:r>
            <a:r>
              <a:rPr lang="en-US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₩</a:t>
            </a:r>
            <a:endParaRPr lang="en-US" altLang="ko-KR" sz="2000" dirty="0">
              <a:solidFill>
                <a:schemeClr val="accent6"/>
              </a:solidFill>
              <a:latin typeface="Arial Rounded MT Bold" panose="020F0704030504030204" pitchFamily="34" charset="0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                         	  development for 4months – </a:t>
            </a:r>
            <a:r>
              <a:rPr lang="en-US" altLang="ko-KR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255,979,589 </a:t>
            </a:r>
            <a:r>
              <a:rPr lang="en-US" sz="2000" dirty="0">
                <a:solidFill>
                  <a:schemeClr val="accent6"/>
                </a:solidFill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₩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618DE0-8700-4DC9-A01A-F6217D031B50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9D2CD-5B14-4993-92AF-3784E0718264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3C2504-5624-4A49-92BA-25E84C6F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3" y="1584699"/>
            <a:ext cx="8305800" cy="24773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40F0B2-0319-453B-B52D-711A0136274A}"/>
              </a:ext>
            </a:extLst>
          </p:cNvPr>
          <p:cNvSpPr/>
          <p:nvPr/>
        </p:nvSpPr>
        <p:spPr>
          <a:xfrm>
            <a:off x="4231039" y="1981201"/>
            <a:ext cx="2131780" cy="21040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04;g9802c3770d_1_0">
            <a:extLst>
              <a:ext uri="{FF2B5EF4-FFF2-40B4-BE49-F238E27FC236}">
                <a16:creationId xmlns:a16="http://schemas.microsoft.com/office/drawing/2014/main" id="{9657B25B-FC7E-4218-89D9-4E88B26F709E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7375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41681F-0D79-46E0-9680-1BF4CBBFB344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Online Exam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2EB8DC-E3AB-4ED3-A2B5-901F80DCF572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CBBEED-C9D0-4945-9B17-46CDBFEF459F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333397-ED30-42AF-AB95-C93C435E38C2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Google Shape;104;g9802c3770d_1_0">
            <a:extLst>
              <a:ext uri="{FF2B5EF4-FFF2-40B4-BE49-F238E27FC236}">
                <a16:creationId xmlns:a16="http://schemas.microsoft.com/office/drawing/2014/main" id="{C5E85ABB-7AA3-4BF7-8185-EC17AAA296E3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9" name="Google Shape;163;g9802c3770d_0_1">
            <a:extLst>
              <a:ext uri="{FF2B5EF4-FFF2-40B4-BE49-F238E27FC236}">
                <a16:creationId xmlns:a16="http://schemas.microsoft.com/office/drawing/2014/main" id="{4DE319EF-DF89-47B2-913D-2652D69253F7}"/>
              </a:ext>
            </a:extLst>
          </p:cNvPr>
          <p:cNvSpPr txBox="1">
            <a:spLocks/>
          </p:cNvSpPr>
          <p:nvPr/>
        </p:nvSpPr>
        <p:spPr>
          <a:xfrm>
            <a:off x="726135" y="673945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Intangible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306D1-8609-447D-8B61-A0C197394E7C}"/>
              </a:ext>
            </a:extLst>
          </p:cNvPr>
          <p:cNvSpPr txBox="1"/>
          <p:nvPr/>
        </p:nvSpPr>
        <p:spPr>
          <a:xfrm>
            <a:off x="1237046" y="2148909"/>
            <a:ext cx="8832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Unfairness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Concentration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Differences of digital devices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Resistance to change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B9CD7-1769-46B2-ACF5-BCFAD2359D71}"/>
              </a:ext>
            </a:extLst>
          </p:cNvPr>
          <p:cNvSpPr txBox="1"/>
          <p:nvPr/>
        </p:nvSpPr>
        <p:spPr>
          <a:xfrm>
            <a:off x="644652" y="4649796"/>
            <a:ext cx="11083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There are many potential effects.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But, we conduct the cost/benefits analysis without them and just list them.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2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3;g9802c3770d_0_1">
            <a:extLst>
              <a:ext uri="{FF2B5EF4-FFF2-40B4-BE49-F238E27FC236}">
                <a16:creationId xmlns:a16="http://schemas.microsoft.com/office/drawing/2014/main" id="{0EC46483-DDD6-47AF-B5C4-3C35B4390585}"/>
              </a:ext>
            </a:extLst>
          </p:cNvPr>
          <p:cNvSpPr txBox="1">
            <a:spLocks/>
          </p:cNvSpPr>
          <p:nvPr/>
        </p:nvSpPr>
        <p:spPr>
          <a:xfrm>
            <a:off x="746448" y="617378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Workforce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39B72-7B38-4CA5-8302-B0564DF9D63A}"/>
              </a:ext>
            </a:extLst>
          </p:cNvPr>
          <p:cNvSpPr txBox="1"/>
          <p:nvPr/>
        </p:nvSpPr>
        <p:spPr>
          <a:xfrm>
            <a:off x="1202113" y="3712117"/>
            <a:ext cx="9633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561,600,000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B0A11F-EA73-49E6-B372-21211E5CF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248" y="4456899"/>
            <a:ext cx="3200128" cy="20193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E0B3A-ED3F-4DC8-87CB-F9A4363ECADE}"/>
              </a:ext>
            </a:extLst>
          </p:cNvPr>
          <p:cNvSpPr txBox="1"/>
          <p:nvPr/>
        </p:nvSpPr>
        <p:spPr>
          <a:xfrm>
            <a:off x="2795695" y="6168433"/>
            <a:ext cx="5798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35 major buildings requiring body temperature measurement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8C24EA6-88FF-471A-B5E9-59FBBF378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468395"/>
              </p:ext>
            </p:extLst>
          </p:nvPr>
        </p:nvGraphicFramePr>
        <p:xfrm>
          <a:off x="1202113" y="1899499"/>
          <a:ext cx="9711052" cy="152950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10579">
                  <a:extLst>
                    <a:ext uri="{9D8B030D-6E8A-4147-A177-3AD203B41FA5}">
                      <a16:colId xmlns:a16="http://schemas.microsoft.com/office/drawing/2014/main" val="4290498361"/>
                    </a:ext>
                  </a:extLst>
                </a:gridCol>
                <a:gridCol w="3055047">
                  <a:extLst>
                    <a:ext uri="{9D8B030D-6E8A-4147-A177-3AD203B41FA5}">
                      <a16:colId xmlns:a16="http://schemas.microsoft.com/office/drawing/2014/main" val="1925018729"/>
                    </a:ext>
                  </a:extLst>
                </a:gridCol>
                <a:gridCol w="2709009">
                  <a:extLst>
                    <a:ext uri="{9D8B030D-6E8A-4147-A177-3AD203B41FA5}">
                      <a16:colId xmlns:a16="http://schemas.microsoft.com/office/drawing/2014/main" val="3736639145"/>
                    </a:ext>
                  </a:extLst>
                </a:gridCol>
                <a:gridCol w="2936417">
                  <a:extLst>
                    <a:ext uri="{9D8B030D-6E8A-4147-A177-3AD203B41FA5}">
                      <a16:colId xmlns:a16="http://schemas.microsoft.com/office/drawing/2014/main" val="4017208621"/>
                    </a:ext>
                  </a:extLst>
                </a:gridCol>
              </a:tblGrid>
              <a:tr h="529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2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Work </a:t>
                      </a:r>
                      <a:r>
                        <a:rPr lang="en-US" altLang="ko-KR" sz="1200" kern="100" dirty="0">
                          <a:effectLst/>
                        </a:rPr>
                        <a:t>S</a:t>
                      </a:r>
                      <a:r>
                        <a:rPr lang="en-US" sz="1200" kern="100" dirty="0">
                          <a:effectLst/>
                        </a:rPr>
                        <a:t>cholarship (monthly salary)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S</a:t>
                      </a:r>
                      <a:r>
                        <a:rPr lang="en-US" sz="1200" kern="100" dirty="0">
                          <a:effectLst/>
                        </a:rPr>
                        <a:t>tudents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M</a:t>
                      </a:r>
                      <a:r>
                        <a:rPr lang="en-US" sz="1200" kern="100" dirty="0">
                          <a:effectLst/>
                        </a:rPr>
                        <a:t>onth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347575"/>
                  </a:ext>
                </a:extLst>
              </a:tr>
              <a:tr h="1000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Cost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</a:rPr>
                        <a:t>9,000 * 52 hours per month = 468,000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468,000 * 150 people = 70,200,000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70,200,000 </a:t>
                      </a:r>
                      <a:r>
                        <a:rPr lang="ko-KR" altLang="en-US" sz="1200" kern="100" dirty="0">
                          <a:effectLst/>
                        </a:rPr>
                        <a:t>* </a:t>
                      </a:r>
                      <a:r>
                        <a:rPr lang="en-US" altLang="ko-KR" sz="1200" kern="100" dirty="0">
                          <a:effectLst/>
                        </a:rPr>
                        <a:t>8 months = 561,600,000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30800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AA77EC2-D73F-451F-8F9C-EDF75CA0EDB2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2B7D3-A7F0-463B-923D-894BE66C0BBA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886DB-5AAD-4054-BC6D-7735E37806B3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8E7AB1-5EED-4576-B27A-933D7B619DA9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104;g9802c3770d_1_0">
            <a:extLst>
              <a:ext uri="{FF2B5EF4-FFF2-40B4-BE49-F238E27FC236}">
                <a16:creationId xmlns:a16="http://schemas.microsoft.com/office/drawing/2014/main" id="{9B0E6CB3-4229-4894-8381-EDF6EA90137F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075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3;g9802c3770d_0_1">
            <a:extLst>
              <a:ext uri="{FF2B5EF4-FFF2-40B4-BE49-F238E27FC236}">
                <a16:creationId xmlns:a16="http://schemas.microsoft.com/office/drawing/2014/main" id="{0EC46483-DDD6-47AF-B5C4-3C35B4390585}"/>
              </a:ext>
            </a:extLst>
          </p:cNvPr>
          <p:cNvSpPr txBox="1">
            <a:spLocks/>
          </p:cNvSpPr>
          <p:nvPr/>
        </p:nvSpPr>
        <p:spPr>
          <a:xfrm>
            <a:off x="726135" y="673945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Virus Preventing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7DAE4-865A-452B-85DF-7494490BFD9A}"/>
              </a:ext>
            </a:extLst>
          </p:cNvPr>
          <p:cNvSpPr txBox="1"/>
          <p:nvPr/>
        </p:nvSpPr>
        <p:spPr>
          <a:xfrm>
            <a:off x="180594" y="1989457"/>
            <a:ext cx="66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sz="1800" dirty="0"/>
              <a:t>Thermometer </a:t>
            </a:r>
            <a:endParaRPr lang="ko-KR" altLang="en-US" sz="18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B90DEDA-E824-432B-853E-70C93B09D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206179"/>
              </p:ext>
            </p:extLst>
          </p:nvPr>
        </p:nvGraphicFramePr>
        <p:xfrm>
          <a:off x="180594" y="2431805"/>
          <a:ext cx="5622043" cy="209521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552511">
                  <a:extLst>
                    <a:ext uri="{9D8B030D-6E8A-4147-A177-3AD203B41FA5}">
                      <a16:colId xmlns:a16="http://schemas.microsoft.com/office/drawing/2014/main" val="4290498361"/>
                    </a:ext>
                  </a:extLst>
                </a:gridCol>
                <a:gridCol w="1492407">
                  <a:extLst>
                    <a:ext uri="{9D8B030D-6E8A-4147-A177-3AD203B41FA5}">
                      <a16:colId xmlns:a16="http://schemas.microsoft.com/office/drawing/2014/main" val="1925018729"/>
                    </a:ext>
                  </a:extLst>
                </a:gridCol>
                <a:gridCol w="1913833">
                  <a:extLst>
                    <a:ext uri="{9D8B030D-6E8A-4147-A177-3AD203B41FA5}">
                      <a16:colId xmlns:a16="http://schemas.microsoft.com/office/drawing/2014/main" val="3736639145"/>
                    </a:ext>
                  </a:extLst>
                </a:gridCol>
                <a:gridCol w="1663292">
                  <a:extLst>
                    <a:ext uri="{9D8B030D-6E8A-4147-A177-3AD203B41FA5}">
                      <a16:colId xmlns:a16="http://schemas.microsoft.com/office/drawing/2014/main" val="2194482563"/>
                    </a:ext>
                  </a:extLst>
                </a:gridCol>
              </a:tblGrid>
              <a:tr h="1128591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Thermometer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Number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Total Cos</a:t>
                      </a: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t</a:t>
                      </a:r>
                      <a:endParaRPr lang="en-US" sz="1400" u="none" strike="noStrike" kern="100" cap="none" dirty="0">
                        <a:effectLst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(1 year)</a:t>
                      </a:r>
                      <a:endParaRPr lang="ko-KR" alt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347575"/>
                  </a:ext>
                </a:extLst>
              </a:tr>
              <a:tr h="966623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Cost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75,000 Won</a:t>
                      </a:r>
                      <a:endParaRPr lang="en-US" altLang="ko-KR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75,000 * 35 </a:t>
                      </a: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buildings</a:t>
                      </a:r>
                      <a:endParaRPr lang="en-US" sz="1400" u="none" strike="noStrike" kern="100" cap="none" dirty="0">
                        <a:effectLst/>
                        <a:sym typeface="Arial"/>
                      </a:endParaRPr>
                    </a:p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= 2,625,000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2,625,000 Won</a:t>
                      </a:r>
                      <a:endParaRPr lang="ko-KR" altLang="ko-KR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30800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C393DE3-EB33-421B-B7ED-7B0527699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855426"/>
              </p:ext>
            </p:extLst>
          </p:nvPr>
        </p:nvGraphicFramePr>
        <p:xfrm>
          <a:off x="6073702" y="2431805"/>
          <a:ext cx="5847080" cy="209521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542703">
                  <a:extLst>
                    <a:ext uri="{9D8B030D-6E8A-4147-A177-3AD203B41FA5}">
                      <a16:colId xmlns:a16="http://schemas.microsoft.com/office/drawing/2014/main" val="3549442911"/>
                    </a:ext>
                  </a:extLst>
                </a:gridCol>
                <a:gridCol w="1603803">
                  <a:extLst>
                    <a:ext uri="{9D8B030D-6E8A-4147-A177-3AD203B41FA5}">
                      <a16:colId xmlns:a16="http://schemas.microsoft.com/office/drawing/2014/main" val="4171773666"/>
                    </a:ext>
                  </a:extLst>
                </a:gridCol>
                <a:gridCol w="1879859">
                  <a:extLst>
                    <a:ext uri="{9D8B030D-6E8A-4147-A177-3AD203B41FA5}">
                      <a16:colId xmlns:a16="http://schemas.microsoft.com/office/drawing/2014/main" val="3513725621"/>
                    </a:ext>
                  </a:extLst>
                </a:gridCol>
                <a:gridCol w="1820715">
                  <a:extLst>
                    <a:ext uri="{9D8B030D-6E8A-4147-A177-3AD203B41FA5}">
                      <a16:colId xmlns:a16="http://schemas.microsoft.com/office/drawing/2014/main" val="256420680"/>
                    </a:ext>
                  </a:extLst>
                </a:gridCol>
              </a:tblGrid>
              <a:tr h="1024312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Thermometer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Number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Total Cos</a:t>
                      </a: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t</a:t>
                      </a:r>
                      <a:endParaRPr lang="en-US" sz="1400" u="none" strike="noStrike" kern="100" cap="none" dirty="0">
                        <a:effectLst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(1 year)</a:t>
                      </a:r>
                      <a:endParaRPr lang="ko-KR" alt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2862665"/>
                  </a:ext>
                </a:extLst>
              </a:tr>
              <a:tr h="1070902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u="none" strike="noStrike" kern="100" cap="none" dirty="0">
                          <a:effectLst/>
                          <a:sym typeface="Arial"/>
                        </a:rPr>
                        <a:t>Cost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2,000,000 Won</a:t>
                      </a:r>
                      <a:endParaRPr lang="en-US" altLang="ko-KR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2,000,000 </a:t>
                      </a:r>
                      <a:r>
                        <a:rPr lang="ko-KR" altLang="en-US" sz="1400" u="none" strike="noStrike" kern="100" cap="none" dirty="0">
                          <a:effectLst/>
                          <a:sym typeface="Arial"/>
                        </a:rPr>
                        <a:t>* </a:t>
                      </a: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35 buildings</a:t>
                      </a:r>
                    </a:p>
                    <a:p>
                      <a:pPr marR="0" algn="ctr" rtl="0" fontAlgn="ctr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= 70,000,000</a:t>
                      </a:r>
                      <a:endParaRPr lang="en-US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u="none" strike="noStrike" kern="100" cap="none" dirty="0">
                          <a:effectLst/>
                          <a:sym typeface="Arial"/>
                        </a:rPr>
                        <a:t>70,000,000 Won + </a:t>
                      </a:r>
                      <a:r>
                        <a:rPr lang="el-GR" altLang="ko-KR" sz="1400" u="none" strike="noStrike" kern="100" cap="none" dirty="0">
                          <a:effectLst/>
                          <a:sym typeface="Arial"/>
                        </a:rPr>
                        <a:t>α</a:t>
                      </a:r>
                      <a:endParaRPr lang="en-US" altLang="ko-KR" sz="1400" b="1" i="0" u="none" strike="noStrike" kern="100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65364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026799-2AA2-4AD8-BD9C-29E0D65B948D}"/>
              </a:ext>
            </a:extLst>
          </p:cNvPr>
          <p:cNvSpPr txBox="1"/>
          <p:nvPr/>
        </p:nvSpPr>
        <p:spPr>
          <a:xfrm>
            <a:off x="6073702" y="199374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sz="1800" dirty="0"/>
              <a:t>Facial recognition thermometer</a:t>
            </a:r>
            <a:endParaRPr lang="ko-KR" altLang="en-US" sz="1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35DC5FC-007F-429F-B61B-1F2DB9D517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46" y="4676153"/>
            <a:ext cx="1893636" cy="18241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478626-FE0F-4E39-B2D0-4E765E25EAD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"/>
          <a:stretch/>
        </p:blipFill>
        <p:spPr bwMode="auto">
          <a:xfrm>
            <a:off x="4534400" y="4676154"/>
            <a:ext cx="1190539" cy="1824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C7F479-719C-4EF3-B2FD-3702182A9588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3E2CC8-48B7-4B88-AA74-26136CEF2486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52870-856E-41B2-983A-A3385AF198A5}"/>
              </a:ext>
            </a:extLst>
          </p:cNvPr>
          <p:cNvSpPr txBox="1"/>
          <p:nvPr/>
        </p:nvSpPr>
        <p:spPr>
          <a:xfrm>
            <a:off x="180594" y="4676153"/>
            <a:ext cx="258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2,625,000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782CC-877D-4967-8FE0-D7E797AA28E3}"/>
              </a:ext>
            </a:extLst>
          </p:cNvPr>
          <p:cNvSpPr txBox="1"/>
          <p:nvPr/>
        </p:nvSpPr>
        <p:spPr>
          <a:xfrm>
            <a:off x="6206260" y="4676153"/>
            <a:ext cx="2937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70,000,000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267638-BB4B-4CB2-8F2C-E3A49AABE93B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6F2C02-3367-420C-BA93-8FC8FE144704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104;g9802c3770d_1_0">
            <a:extLst>
              <a:ext uri="{FF2B5EF4-FFF2-40B4-BE49-F238E27FC236}">
                <a16:creationId xmlns:a16="http://schemas.microsoft.com/office/drawing/2014/main" id="{2E70759E-F6B0-4EE7-A5D1-88E98931C45C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348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9AA934F-C890-4E08-B653-720C477048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78" y="4743122"/>
            <a:ext cx="965582" cy="1727903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9B81ECF-F0BB-46E6-9D03-82725B940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06618"/>
              </p:ext>
            </p:extLst>
          </p:nvPr>
        </p:nvGraphicFramePr>
        <p:xfrm>
          <a:off x="180594" y="2333271"/>
          <a:ext cx="5812672" cy="202886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78626">
                  <a:extLst>
                    <a:ext uri="{9D8B030D-6E8A-4147-A177-3AD203B41FA5}">
                      <a16:colId xmlns:a16="http://schemas.microsoft.com/office/drawing/2014/main" val="4290498361"/>
                    </a:ext>
                  </a:extLst>
                </a:gridCol>
                <a:gridCol w="1259226">
                  <a:extLst>
                    <a:ext uri="{9D8B030D-6E8A-4147-A177-3AD203B41FA5}">
                      <a16:colId xmlns:a16="http://schemas.microsoft.com/office/drawing/2014/main" val="1925018729"/>
                    </a:ext>
                  </a:extLst>
                </a:gridCol>
                <a:gridCol w="1055738">
                  <a:extLst>
                    <a:ext uri="{9D8B030D-6E8A-4147-A177-3AD203B41FA5}">
                      <a16:colId xmlns:a16="http://schemas.microsoft.com/office/drawing/2014/main" val="3736639145"/>
                    </a:ext>
                  </a:extLst>
                </a:gridCol>
                <a:gridCol w="769719">
                  <a:extLst>
                    <a:ext uri="{9D8B030D-6E8A-4147-A177-3AD203B41FA5}">
                      <a16:colId xmlns:a16="http://schemas.microsoft.com/office/drawing/2014/main" val="4017208621"/>
                    </a:ext>
                  </a:extLst>
                </a:gridCol>
                <a:gridCol w="1649363">
                  <a:extLst>
                    <a:ext uri="{9D8B030D-6E8A-4147-A177-3AD203B41FA5}">
                      <a16:colId xmlns:a16="http://schemas.microsoft.com/office/drawing/2014/main" val="2533136865"/>
                    </a:ext>
                  </a:extLst>
                </a:gridCol>
              </a:tblGrid>
              <a:tr h="7034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Hand sanitizer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Use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(per month)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Building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Total Cos</a:t>
                      </a:r>
                      <a:r>
                        <a:rPr lang="en-US" altLang="ko-KR" sz="1200" kern="100" dirty="0">
                          <a:effectLst/>
                        </a:rPr>
                        <a:t>t</a:t>
                      </a:r>
                      <a:endParaRPr lang="en-US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 year)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347575"/>
                  </a:ext>
                </a:extLst>
              </a:tr>
              <a:tr h="13253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Cost</a:t>
                      </a:r>
                      <a:endParaRPr lang="ko-KR" altLang="ko-KR" sz="12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7,000 won</a:t>
                      </a:r>
                      <a:endParaRPr lang="ko-KR" altLang="ko-KR" sz="9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7,000 * 40 bottles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= 280,000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280,000 </a:t>
                      </a:r>
                      <a:r>
                        <a:rPr lang="ko-KR" altLang="en-US" sz="900" kern="100" dirty="0">
                          <a:effectLst/>
                        </a:rPr>
                        <a:t>* </a:t>
                      </a:r>
                      <a:r>
                        <a:rPr lang="en-US" altLang="ko-KR" sz="900" kern="100" dirty="0">
                          <a:effectLst/>
                        </a:rPr>
                        <a:t>35 buildings </a:t>
                      </a:r>
                      <a:r>
                        <a:rPr lang="ko-KR" altLang="en-US" sz="900" kern="100" dirty="0">
                          <a:effectLst/>
                        </a:rPr>
                        <a:t>* </a:t>
                      </a:r>
                      <a:r>
                        <a:rPr lang="en-US" altLang="ko-KR" sz="900" kern="100" dirty="0">
                          <a:effectLst/>
                        </a:rPr>
                        <a:t>8 months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= 9,800,000 </a:t>
                      </a:r>
                      <a:r>
                        <a:rPr lang="ko-KR" altLang="en-US" sz="900" kern="100" dirty="0">
                          <a:effectLst/>
                        </a:rPr>
                        <a:t>* </a:t>
                      </a:r>
                      <a:r>
                        <a:rPr lang="en-US" altLang="ko-KR" sz="900" kern="100" dirty="0">
                          <a:effectLst/>
                        </a:rPr>
                        <a:t>8 = 78,400,000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>
                          <a:effectLst/>
                        </a:rPr>
                        <a:t>78,400,000 Won</a:t>
                      </a:r>
                      <a:endParaRPr lang="ko-KR" altLang="ko-KR" sz="12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308004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1DFD96-666D-46F8-B84C-34E897148786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3BC0C4-8DDD-4F6B-9AE1-C2926F946FB4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C7E7436-C9D4-4B79-B0EE-1CD3C8038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235044"/>
              </p:ext>
            </p:extLst>
          </p:nvPr>
        </p:nvGraphicFramePr>
        <p:xfrm>
          <a:off x="6362819" y="2352003"/>
          <a:ext cx="5683408" cy="201013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555676">
                  <a:extLst>
                    <a:ext uri="{9D8B030D-6E8A-4147-A177-3AD203B41FA5}">
                      <a16:colId xmlns:a16="http://schemas.microsoft.com/office/drawing/2014/main" val="3549442911"/>
                    </a:ext>
                  </a:extLst>
                </a:gridCol>
                <a:gridCol w="1662350">
                  <a:extLst>
                    <a:ext uri="{9D8B030D-6E8A-4147-A177-3AD203B41FA5}">
                      <a16:colId xmlns:a16="http://schemas.microsoft.com/office/drawing/2014/main" val="4171773666"/>
                    </a:ext>
                  </a:extLst>
                </a:gridCol>
                <a:gridCol w="1601150">
                  <a:extLst>
                    <a:ext uri="{9D8B030D-6E8A-4147-A177-3AD203B41FA5}">
                      <a16:colId xmlns:a16="http://schemas.microsoft.com/office/drawing/2014/main" val="3513725621"/>
                    </a:ext>
                  </a:extLst>
                </a:gridCol>
                <a:gridCol w="1864232">
                  <a:extLst>
                    <a:ext uri="{9D8B030D-6E8A-4147-A177-3AD203B41FA5}">
                      <a16:colId xmlns:a16="http://schemas.microsoft.com/office/drawing/2014/main" val="256420680"/>
                    </a:ext>
                  </a:extLst>
                </a:gridCol>
              </a:tblGrid>
              <a:tr h="962382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 Disinfection tissue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 Number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Total Cos</a:t>
                      </a:r>
                      <a:r>
                        <a:rPr lang="en-US" altLang="ko-KR" sz="1200" kern="100" dirty="0">
                          <a:effectLst/>
                        </a:rPr>
                        <a:t>t</a:t>
                      </a:r>
                      <a:endParaRPr lang="en-US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 (1 year)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2862665"/>
                  </a:ext>
                </a:extLst>
              </a:tr>
              <a:tr h="1047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 Cost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800,000 Won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 800,000 </a:t>
                      </a:r>
                      <a:r>
                        <a:rPr lang="ko-KR" altLang="en-US" sz="900" u="none" strike="noStrike" dirty="0">
                          <a:effectLst/>
                        </a:rPr>
                        <a:t>* </a:t>
                      </a:r>
                      <a:r>
                        <a:rPr lang="en-US" altLang="ko-KR" sz="900" u="none" strike="noStrike" dirty="0">
                          <a:effectLst/>
                        </a:rPr>
                        <a:t>35 buildings</a:t>
                      </a:r>
                    </a:p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 = 28,000,000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effectLst/>
                        </a:rPr>
                        <a:t>28,000,000 Won + </a:t>
                      </a:r>
                      <a:r>
                        <a:rPr lang="el-GR" altLang="ko-KR" sz="1200" kern="1200" dirty="0">
                          <a:effectLst/>
                        </a:rPr>
                        <a:t>α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6536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9BFB5AAA-7DC5-4A43-853E-132F3B45047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98" y="5085518"/>
            <a:ext cx="2237874" cy="1385507"/>
          </a:xfrm>
          <a:prstGeom prst="rect">
            <a:avLst/>
          </a:prstGeom>
        </p:spPr>
      </p:pic>
      <p:sp>
        <p:nvSpPr>
          <p:cNvPr id="15" name="Google Shape;163;g9802c3770d_0_1">
            <a:extLst>
              <a:ext uri="{FF2B5EF4-FFF2-40B4-BE49-F238E27FC236}">
                <a16:creationId xmlns:a16="http://schemas.microsoft.com/office/drawing/2014/main" id="{462B1FFE-ABF9-4189-A9EB-F629F4A94442}"/>
              </a:ext>
            </a:extLst>
          </p:cNvPr>
          <p:cNvSpPr txBox="1">
            <a:spLocks/>
          </p:cNvSpPr>
          <p:nvPr/>
        </p:nvSpPr>
        <p:spPr>
          <a:xfrm>
            <a:off x="726135" y="673945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Virus Preventing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8A9C30-17FD-4CBB-942D-76D3875515B8}"/>
              </a:ext>
            </a:extLst>
          </p:cNvPr>
          <p:cNvSpPr txBox="1"/>
          <p:nvPr/>
        </p:nvSpPr>
        <p:spPr>
          <a:xfrm>
            <a:off x="180593" y="4676154"/>
            <a:ext cx="2995743" cy="461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78,400,000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2D38E-0D78-40BB-81C8-584FF35D9A91}"/>
              </a:ext>
            </a:extLst>
          </p:cNvPr>
          <p:cNvSpPr txBox="1"/>
          <p:nvPr/>
        </p:nvSpPr>
        <p:spPr>
          <a:xfrm>
            <a:off x="6527617" y="4676152"/>
            <a:ext cx="2772794" cy="461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28,000,000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99CA2-AD8C-40BA-A1B3-DB93B856B77C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17FD3B-63BA-4F44-80E9-91BD8BD26C5B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04;g9802c3770d_1_0">
            <a:extLst>
              <a:ext uri="{FF2B5EF4-FFF2-40B4-BE49-F238E27FC236}">
                <a16:creationId xmlns:a16="http://schemas.microsoft.com/office/drawing/2014/main" id="{B00BE77E-72DA-45CA-BA71-C3B5180CEB4D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47DAE4-865A-452B-85DF-7494490BFD9A}"/>
              </a:ext>
            </a:extLst>
          </p:cNvPr>
          <p:cNvSpPr txBox="1"/>
          <p:nvPr/>
        </p:nvSpPr>
        <p:spPr>
          <a:xfrm>
            <a:off x="180594" y="1989457"/>
            <a:ext cx="66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sz="1800" dirty="0"/>
              <a:t>Hand sanitizer </a:t>
            </a:r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47DAE4-865A-452B-85DF-7494490BFD9A}"/>
              </a:ext>
            </a:extLst>
          </p:cNvPr>
          <p:cNvSpPr txBox="1"/>
          <p:nvPr/>
        </p:nvSpPr>
        <p:spPr>
          <a:xfrm>
            <a:off x="6254826" y="1947341"/>
            <a:ext cx="666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sz="1800" dirty="0"/>
              <a:t>Disinfection tissue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5420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C4DCE4-4828-4C14-88D1-4EA10EFCCF2E}"/>
              </a:ext>
            </a:extLst>
          </p:cNvPr>
          <p:cNvSpPr txBox="1"/>
          <p:nvPr/>
        </p:nvSpPr>
        <p:spPr>
          <a:xfrm>
            <a:off x="644652" y="1955236"/>
            <a:ext cx="1172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l"/>
            <a:r>
              <a:rPr lang="en-US" altLang="ko-KR" dirty="0"/>
              <a:t>※ </a:t>
            </a:r>
            <a:r>
              <a:rPr lang="ko-KR" altLang="en-US" dirty="0" err="1"/>
              <a:t>Disinfection</a:t>
            </a:r>
            <a:r>
              <a:rPr lang="ko-KR" altLang="en-US" dirty="0"/>
              <a:t> </a:t>
            </a:r>
            <a:r>
              <a:rPr lang="ko-KR" altLang="en-US" dirty="0" err="1"/>
              <a:t>cost</a:t>
            </a:r>
            <a:r>
              <a:rPr lang="ko-KR" altLang="en-US" dirty="0"/>
              <a:t>: The average classroom cost is 60,000 won </a:t>
            </a:r>
            <a:r>
              <a:rPr lang="ko-KR" altLang="en-US" dirty="0" err="1"/>
              <a:t>per</a:t>
            </a:r>
            <a:r>
              <a:rPr lang="ko-KR" altLang="en-US" dirty="0"/>
              <a:t> </a:t>
            </a:r>
            <a:r>
              <a:rPr lang="en-US" altLang="ko-KR" dirty="0"/>
              <a:t>3.3m^2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8F6CFE6-234F-466D-9AB6-BB175947D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11222"/>
              </p:ext>
            </p:extLst>
          </p:nvPr>
        </p:nvGraphicFramePr>
        <p:xfrm>
          <a:off x="726935" y="2321511"/>
          <a:ext cx="11064783" cy="105947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85895">
                  <a:extLst>
                    <a:ext uri="{9D8B030D-6E8A-4147-A177-3AD203B41FA5}">
                      <a16:colId xmlns:a16="http://schemas.microsoft.com/office/drawing/2014/main" val="4290498361"/>
                    </a:ext>
                  </a:extLst>
                </a:gridCol>
                <a:gridCol w="1997765">
                  <a:extLst>
                    <a:ext uri="{9D8B030D-6E8A-4147-A177-3AD203B41FA5}">
                      <a16:colId xmlns:a16="http://schemas.microsoft.com/office/drawing/2014/main" val="192501872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736639145"/>
                    </a:ext>
                  </a:extLst>
                </a:gridCol>
                <a:gridCol w="2425148">
                  <a:extLst>
                    <a:ext uri="{9D8B030D-6E8A-4147-A177-3AD203B41FA5}">
                      <a16:colId xmlns:a16="http://schemas.microsoft.com/office/drawing/2014/main" val="4017208621"/>
                    </a:ext>
                  </a:extLst>
                </a:gridCol>
                <a:gridCol w="2812775">
                  <a:extLst>
                    <a:ext uri="{9D8B030D-6E8A-4147-A177-3AD203B41FA5}">
                      <a16:colId xmlns:a16="http://schemas.microsoft.com/office/drawing/2014/main" val="921696827"/>
                    </a:ext>
                  </a:extLst>
                </a:gridCol>
              </a:tblGrid>
              <a:tr h="5343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 Disinfection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 Number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u="none" strike="noStrike" dirty="0">
                          <a:effectLst/>
                        </a:rPr>
                        <a:t>Test</a:t>
                      </a:r>
                      <a:endParaRPr lang="en-US" altLang="ko-KR" sz="16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effectLst/>
                        </a:rPr>
                        <a:t>Total Cost (1 year)</a:t>
                      </a:r>
                      <a:endParaRPr lang="ko-KR" altLang="ko-KR" sz="16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347575"/>
                  </a:ext>
                </a:extLst>
              </a:tr>
              <a:tr h="525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kern="100" dirty="0">
                          <a:effectLst/>
                        </a:rPr>
                        <a:t>Cost</a:t>
                      </a:r>
                      <a:endParaRPr lang="ko-KR" altLang="ko-KR" sz="16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3,000,000 Won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</a:rPr>
                        <a:t> 3,000,000 </a:t>
                      </a:r>
                      <a:r>
                        <a:rPr lang="ko-KR" altLang="en-US" sz="1050" u="none" strike="noStrike" dirty="0">
                          <a:effectLst/>
                        </a:rPr>
                        <a:t>* </a:t>
                      </a:r>
                      <a:r>
                        <a:rPr lang="en-US" altLang="ko-KR" sz="1050" u="none" strike="noStrike" dirty="0">
                          <a:effectLst/>
                        </a:rPr>
                        <a:t>15 buildings  = 45,000,000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50" kern="100" dirty="0">
                          <a:effectLst/>
                        </a:rPr>
                        <a:t>45,000,000 </a:t>
                      </a:r>
                      <a:r>
                        <a:rPr lang="ko-KR" altLang="en-US" sz="1050" kern="100" dirty="0">
                          <a:effectLst/>
                        </a:rPr>
                        <a:t>* </a:t>
                      </a:r>
                      <a:r>
                        <a:rPr lang="en-US" altLang="ko-KR" sz="1050" kern="100" dirty="0">
                          <a:effectLst/>
                        </a:rPr>
                        <a:t>4times = 180,000,000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effectLst/>
                        </a:rPr>
                        <a:t>180,000,000Won + </a:t>
                      </a:r>
                      <a:r>
                        <a:rPr lang="el-GR" altLang="ko-KR" sz="1600" kern="1200" dirty="0">
                          <a:effectLst/>
                        </a:rPr>
                        <a:t>α</a:t>
                      </a:r>
                      <a:endParaRPr lang="ko-KR" altLang="ko-KR" sz="16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308004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AB6E4F-9851-48F7-8446-505D2621E9C5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35AFA0-3386-4B54-871C-AC9D2BA257DA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Google Shape;163;g9802c3770d_0_1">
            <a:extLst>
              <a:ext uri="{FF2B5EF4-FFF2-40B4-BE49-F238E27FC236}">
                <a16:creationId xmlns:a16="http://schemas.microsoft.com/office/drawing/2014/main" id="{6C8EA33A-0758-4230-B27E-9ED895C398B6}"/>
              </a:ext>
            </a:extLst>
          </p:cNvPr>
          <p:cNvSpPr txBox="1">
            <a:spLocks/>
          </p:cNvSpPr>
          <p:nvPr/>
        </p:nvSpPr>
        <p:spPr>
          <a:xfrm>
            <a:off x="726135" y="673945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Disinfection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37884-55E6-43D3-9DCB-B688DDFAA586}"/>
              </a:ext>
            </a:extLst>
          </p:cNvPr>
          <p:cNvSpPr txBox="1"/>
          <p:nvPr/>
        </p:nvSpPr>
        <p:spPr>
          <a:xfrm>
            <a:off x="726134" y="3505855"/>
            <a:ext cx="3217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=&gt; 180,000,000 </a:t>
            </a:r>
            <a:r>
              <a:rPr lang="en-US" sz="2400" dirty="0">
                <a:latin typeface="Arial Rounded MT Bold" panose="020F0704030504030204" pitchFamily="34" charset="0"/>
              </a:rPr>
              <a:t>₩</a:t>
            </a:r>
            <a:endParaRPr lang="ko-KR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The shift from facility cleaning to facility disinfection - REMI Network">
            <a:extLst>
              <a:ext uri="{FF2B5EF4-FFF2-40B4-BE49-F238E27FC236}">
                <a16:creationId xmlns:a16="http://schemas.microsoft.com/office/drawing/2014/main" id="{F053DF45-E153-41C5-9162-0E272210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06" y="3967520"/>
            <a:ext cx="4539990" cy="24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35F9F-4D71-46B1-9F44-28276BFE27ED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47175A-0999-444F-97E6-3CA568A2ACAF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4;g9802c3770d_1_0">
            <a:extLst>
              <a:ext uri="{FF2B5EF4-FFF2-40B4-BE49-F238E27FC236}">
                <a16:creationId xmlns:a16="http://schemas.microsoft.com/office/drawing/2014/main" id="{A3DDB591-BE03-4D73-A353-169DECE66027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9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01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122" name="Google Shape;122;g9802c3770d_0_11"/>
          <p:cNvSpPr txBox="1">
            <a:spLocks noGrp="1"/>
          </p:cNvSpPr>
          <p:nvPr>
            <p:ph type="title"/>
          </p:nvPr>
        </p:nvSpPr>
        <p:spPr>
          <a:xfrm>
            <a:off x="5930161" y="2766149"/>
            <a:ext cx="555165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/>
              <a:t>System Description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49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DABE18-1DA0-49CC-AAC2-F51C31736071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A92D39-C138-4E7C-9750-220522A4237E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" name="Google Shape;163;g9802c3770d_0_1">
            <a:extLst>
              <a:ext uri="{FF2B5EF4-FFF2-40B4-BE49-F238E27FC236}">
                <a16:creationId xmlns:a16="http://schemas.microsoft.com/office/drawing/2014/main" id="{EF0F5301-6B28-4A36-B9D7-7ADA4DFD1F37}"/>
              </a:ext>
            </a:extLst>
          </p:cNvPr>
          <p:cNvSpPr txBox="1">
            <a:spLocks/>
          </p:cNvSpPr>
          <p:nvPr/>
        </p:nvSpPr>
        <p:spPr>
          <a:xfrm>
            <a:off x="726135" y="673945"/>
            <a:ext cx="627607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Intangible Cost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04;g9802c3770d_1_0">
            <a:extLst>
              <a:ext uri="{FF2B5EF4-FFF2-40B4-BE49-F238E27FC236}">
                <a16:creationId xmlns:a16="http://schemas.microsoft.com/office/drawing/2014/main" id="{D236ABEB-F1E7-418F-B672-CF71E9664402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65C44-67BC-483F-A1F1-1A390257B977}"/>
              </a:ext>
            </a:extLst>
          </p:cNvPr>
          <p:cNvSpPr txBox="1"/>
          <p:nvPr/>
        </p:nvSpPr>
        <p:spPr>
          <a:xfrm>
            <a:off x="8373979" y="347640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93D7BB-4376-466E-9502-20CC0B476D28}"/>
              </a:ext>
            </a:extLst>
          </p:cNvPr>
          <p:cNvSpPr/>
          <p:nvPr/>
        </p:nvSpPr>
        <p:spPr>
          <a:xfrm>
            <a:off x="8767273" y="354830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BE1A0-AE51-45DD-B4AF-506F163282AA}"/>
              </a:ext>
            </a:extLst>
          </p:cNvPr>
          <p:cNvSpPr txBox="1"/>
          <p:nvPr/>
        </p:nvSpPr>
        <p:spPr>
          <a:xfrm>
            <a:off x="1108710" y="1972282"/>
            <a:ext cx="9949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Time to spend commuting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Anxiety about virus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Traffic expense…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1A347-071F-4EA2-BB3E-49FF835C5AB7}"/>
              </a:ext>
            </a:extLst>
          </p:cNvPr>
          <p:cNvSpPr txBox="1"/>
          <p:nvPr/>
        </p:nvSpPr>
        <p:spPr>
          <a:xfrm>
            <a:off x="644652" y="4649796"/>
            <a:ext cx="11083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There are many potential effects.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But, we conduct the cost/benefits analysis without them and just list them.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78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F4FC3B-CC7F-4D7F-8989-5516700BAA88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7120DE-609D-426B-96AA-09BAAB7B7EDF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E9814-438C-47DC-BD38-DBC4C52221C1}"/>
              </a:ext>
            </a:extLst>
          </p:cNvPr>
          <p:cNvSpPr txBox="1"/>
          <p:nvPr/>
        </p:nvSpPr>
        <p:spPr>
          <a:xfrm>
            <a:off x="6903348" y="1108407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Offline Exam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87196-B696-4B62-8127-57B00CA04357}"/>
              </a:ext>
            </a:extLst>
          </p:cNvPr>
          <p:cNvSpPr txBox="1"/>
          <p:nvPr/>
        </p:nvSpPr>
        <p:spPr>
          <a:xfrm>
            <a:off x="1282715" y="1115597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Online Exam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8F46E2-F35B-432C-8148-75376FF64DD0}"/>
              </a:ext>
            </a:extLst>
          </p:cNvPr>
          <p:cNvSpPr/>
          <p:nvPr/>
        </p:nvSpPr>
        <p:spPr>
          <a:xfrm>
            <a:off x="1676007" y="1096768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397655-8FD9-41A7-A636-6936E0CE439A}"/>
              </a:ext>
            </a:extLst>
          </p:cNvPr>
          <p:cNvSpPr/>
          <p:nvPr/>
        </p:nvSpPr>
        <p:spPr>
          <a:xfrm>
            <a:off x="7296642" y="1115597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70875E-B97E-4F32-8DF0-68D6D4683FD8}"/>
              </a:ext>
            </a:extLst>
          </p:cNvPr>
          <p:cNvSpPr/>
          <p:nvPr/>
        </p:nvSpPr>
        <p:spPr>
          <a:xfrm>
            <a:off x="6805178" y="1929179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A7F9AD-2788-4304-BFB6-08CE4FA5D046}"/>
              </a:ext>
            </a:extLst>
          </p:cNvPr>
          <p:cNvSpPr/>
          <p:nvPr/>
        </p:nvSpPr>
        <p:spPr>
          <a:xfrm>
            <a:off x="6805177" y="2803380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DF89A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DF89A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C63A6-E393-4DE6-A1DC-7EA8FF1F8AFE}"/>
              </a:ext>
            </a:extLst>
          </p:cNvPr>
          <p:cNvSpPr txBox="1"/>
          <p:nvPr/>
        </p:nvSpPr>
        <p:spPr>
          <a:xfrm>
            <a:off x="6805176" y="1976395"/>
            <a:ext cx="333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Workforce Cost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C459B-76E9-46E4-9037-8BB9C1726322}"/>
              </a:ext>
            </a:extLst>
          </p:cNvPr>
          <p:cNvSpPr txBox="1"/>
          <p:nvPr/>
        </p:nvSpPr>
        <p:spPr>
          <a:xfrm>
            <a:off x="6805175" y="2852938"/>
            <a:ext cx="343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Preventing Cost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61F87-9ACC-4A12-8071-C23D2DEB140A}"/>
              </a:ext>
            </a:extLst>
          </p:cNvPr>
          <p:cNvSpPr txBox="1"/>
          <p:nvPr/>
        </p:nvSpPr>
        <p:spPr>
          <a:xfrm>
            <a:off x="5563125" y="998200"/>
            <a:ext cx="153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>
                <a:solidFill>
                  <a:srgbClr val="C00000"/>
                </a:solidFill>
              </a:rPr>
              <a:t>VS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02CD4F-4F70-48D4-A0EA-1145381E028B}"/>
              </a:ext>
            </a:extLst>
          </p:cNvPr>
          <p:cNvSpPr/>
          <p:nvPr/>
        </p:nvSpPr>
        <p:spPr>
          <a:xfrm>
            <a:off x="6795650" y="3611015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0B99D-F482-4FD7-ABC5-572F631EAFE4}"/>
              </a:ext>
            </a:extLst>
          </p:cNvPr>
          <p:cNvSpPr txBox="1"/>
          <p:nvPr/>
        </p:nvSpPr>
        <p:spPr>
          <a:xfrm>
            <a:off x="6775771" y="3638757"/>
            <a:ext cx="360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Disinfection Cost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75865-197C-4215-96CB-3D7D091F18EA}"/>
              </a:ext>
            </a:extLst>
          </p:cNvPr>
          <p:cNvSpPr txBox="1"/>
          <p:nvPr/>
        </p:nvSpPr>
        <p:spPr>
          <a:xfrm>
            <a:off x="1565826" y="4538234"/>
            <a:ext cx="64878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2months: 428,504,817</a:t>
            </a:r>
            <a:r>
              <a:rPr 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₩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3months : 525,354,251 </a:t>
            </a:r>
            <a:r>
              <a:rPr 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₩</a:t>
            </a:r>
          </a:p>
          <a:p>
            <a:r>
              <a:rPr 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4months: </a:t>
            </a:r>
            <a:r>
              <a:rPr lang="en-US" altLang="ko-KR" sz="2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556,494,612</a:t>
            </a:r>
            <a:r>
              <a:rPr lang="en-US" sz="2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0A154A-2344-4768-8AEF-BCDC01CCE7A8}"/>
              </a:ext>
            </a:extLst>
          </p:cNvPr>
          <p:cNvSpPr txBox="1"/>
          <p:nvPr/>
        </p:nvSpPr>
        <p:spPr>
          <a:xfrm>
            <a:off x="7798462" y="4966765"/>
            <a:ext cx="2991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920,625,000 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F36F74-C9A2-4A16-8022-4EDA2288DE61}"/>
              </a:ext>
            </a:extLst>
          </p:cNvPr>
          <p:cNvSpPr txBox="1"/>
          <p:nvPr/>
        </p:nvSpPr>
        <p:spPr>
          <a:xfrm>
            <a:off x="6732336" y="4412579"/>
            <a:ext cx="745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C00000"/>
                </a:solidFill>
              </a:rPr>
              <a:t>&lt;</a:t>
            </a:r>
            <a:endParaRPr lang="en-US" sz="9600" dirty="0">
              <a:solidFill>
                <a:srgbClr val="C00000"/>
              </a:solidFill>
            </a:endParaRPr>
          </a:p>
        </p:txBody>
      </p:sp>
      <p:sp>
        <p:nvSpPr>
          <p:cNvPr id="32" name="Google Shape;104;g9802c3770d_1_0">
            <a:extLst>
              <a:ext uri="{FF2B5EF4-FFF2-40B4-BE49-F238E27FC236}">
                <a16:creationId xmlns:a16="http://schemas.microsoft.com/office/drawing/2014/main" id="{2F9C78FC-F66F-4633-AAC2-2CEA69F87BF1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0DAA0B-2B26-4991-A3E5-151E798ECAD6}"/>
              </a:ext>
            </a:extLst>
          </p:cNvPr>
          <p:cNvSpPr txBox="1"/>
          <p:nvPr/>
        </p:nvSpPr>
        <p:spPr>
          <a:xfrm>
            <a:off x="2359340" y="1968082"/>
            <a:ext cx="324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Zoom </a:t>
            </a:r>
            <a:r>
              <a:rPr lang="en-US" altLang="ko-KR" sz="1800" dirty="0"/>
              <a:t>for Test</a:t>
            </a:r>
            <a:endParaRPr lang="en-US" altLang="ko-KR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7974C0-1129-49CF-A07D-27D6CD162F79}"/>
              </a:ext>
            </a:extLst>
          </p:cNvPr>
          <p:cNvSpPr txBox="1"/>
          <p:nvPr/>
        </p:nvSpPr>
        <p:spPr>
          <a:xfrm>
            <a:off x="1139836" y="1980031"/>
            <a:ext cx="186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Zoom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7B582F-FCE6-4E0C-87EA-E14F8CA3920A}"/>
              </a:ext>
            </a:extLst>
          </p:cNvPr>
          <p:cNvSpPr/>
          <p:nvPr/>
        </p:nvSpPr>
        <p:spPr>
          <a:xfrm>
            <a:off x="1139837" y="1937305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7141F7A-8FE8-4998-9F9D-70D8AD81C756}"/>
              </a:ext>
            </a:extLst>
          </p:cNvPr>
          <p:cNvSpPr/>
          <p:nvPr/>
        </p:nvSpPr>
        <p:spPr>
          <a:xfrm>
            <a:off x="2575229" y="1926845"/>
            <a:ext cx="463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BCD5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rgbClr val="BCD5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3F9D54-4DCA-4105-A12C-7CB5701B415C}"/>
              </a:ext>
            </a:extLst>
          </p:cNvPr>
          <p:cNvSpPr/>
          <p:nvPr/>
        </p:nvSpPr>
        <p:spPr>
          <a:xfrm>
            <a:off x="4903249" y="1988400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Cost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BF4472-1454-412C-9D2A-FB08BEB24504}"/>
              </a:ext>
            </a:extLst>
          </p:cNvPr>
          <p:cNvSpPr/>
          <p:nvPr/>
        </p:nvSpPr>
        <p:spPr>
          <a:xfrm>
            <a:off x="1421947" y="4474700"/>
            <a:ext cx="5074024" cy="1512061"/>
          </a:xfrm>
          <a:prstGeom prst="rect">
            <a:avLst/>
          </a:prstGeom>
          <a:ln w="38100">
            <a:solidFill>
              <a:srgbClr val="D5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33" y="3584715"/>
            <a:ext cx="2796729" cy="846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464" y="2606808"/>
            <a:ext cx="2108633" cy="14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557AF8-0E8A-4C8F-93EE-A55A5F95DFDF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3A1553-E94E-4D92-B37F-A0DD836E6D25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4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68E96-32D9-4612-B393-FAA977881ABD}"/>
              </a:ext>
            </a:extLst>
          </p:cNvPr>
          <p:cNvSpPr txBox="1"/>
          <p:nvPr/>
        </p:nvSpPr>
        <p:spPr>
          <a:xfrm>
            <a:off x="644652" y="1033761"/>
            <a:ext cx="381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sz="2400" dirty="0"/>
              <a:t>B/C Ratio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3E127C-3CD2-4E17-8AFB-D321AB1F9A2E}"/>
              </a:ext>
            </a:extLst>
          </p:cNvPr>
          <p:cNvSpPr/>
          <p:nvPr/>
        </p:nvSpPr>
        <p:spPr>
          <a:xfrm>
            <a:off x="1037944" y="1014932"/>
            <a:ext cx="3031435" cy="461665"/>
          </a:xfrm>
          <a:prstGeom prst="rect">
            <a:avLst/>
          </a:prstGeom>
          <a:noFill/>
          <a:ln w="3810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04;g9802c3770d_1_0">
            <a:extLst>
              <a:ext uri="{FF2B5EF4-FFF2-40B4-BE49-F238E27FC236}">
                <a16:creationId xmlns:a16="http://schemas.microsoft.com/office/drawing/2014/main" id="{B14E572F-6DF1-4F0F-A9A7-F91E92CF3392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Cost/Benefit Analysis</a:t>
            </a:r>
            <a:endParaRPr 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FA5036-F37B-42FE-8EBA-0265BADBA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73"/>
          <a:stretch/>
        </p:blipFill>
        <p:spPr>
          <a:xfrm>
            <a:off x="185976" y="3421119"/>
            <a:ext cx="2077064" cy="6291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95A252-0DA6-4ABC-BB5E-84DB3000A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73"/>
          <a:stretch/>
        </p:blipFill>
        <p:spPr>
          <a:xfrm>
            <a:off x="4272509" y="3430795"/>
            <a:ext cx="2077064" cy="629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06CB14-F26C-4A66-802A-B1D6D59590CE}"/>
              </a:ext>
            </a:extLst>
          </p:cNvPr>
          <p:cNvSpPr txBox="1"/>
          <p:nvPr/>
        </p:nvSpPr>
        <p:spPr>
          <a:xfrm>
            <a:off x="235226" y="3096519"/>
            <a:ext cx="130670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# of school = 1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B230C-696B-47DD-9687-B31FA0843A2B}"/>
              </a:ext>
            </a:extLst>
          </p:cNvPr>
          <p:cNvSpPr txBox="1"/>
          <p:nvPr/>
        </p:nvSpPr>
        <p:spPr>
          <a:xfrm>
            <a:off x="4272509" y="3096518"/>
            <a:ext cx="130670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# of school = 2</a:t>
            </a:r>
            <a:endParaRPr lang="en-US" sz="12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0B4EF-91E5-4E9E-B448-3FD59D74235E}"/>
              </a:ext>
            </a:extLst>
          </p:cNvPr>
          <p:cNvSpPr txBox="1"/>
          <p:nvPr/>
        </p:nvSpPr>
        <p:spPr>
          <a:xfrm>
            <a:off x="7607323" y="4550075"/>
            <a:ext cx="38360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ctr"/>
            <a:r>
              <a:rPr lang="en-US" sz="2300" dirty="0"/>
              <a:t>If more than 3~4 universities use our system, </a:t>
            </a:r>
          </a:p>
          <a:p>
            <a:pPr algn="ctr"/>
            <a:r>
              <a:rPr lang="en-US" sz="2300" dirty="0"/>
              <a:t>B/C ratio exceeds 1~! -&gt; </a:t>
            </a:r>
            <a:r>
              <a:rPr lang="en-US" sz="2300" dirty="0">
                <a:solidFill>
                  <a:schemeClr val="accent5"/>
                </a:solidFill>
              </a:rPr>
              <a:t>Acceptable</a:t>
            </a:r>
            <a:r>
              <a:rPr lang="en-US" sz="2300" dirty="0"/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BF4472-1454-412C-9D2A-FB08BEB24504}"/>
              </a:ext>
            </a:extLst>
          </p:cNvPr>
          <p:cNvSpPr/>
          <p:nvPr/>
        </p:nvSpPr>
        <p:spPr>
          <a:xfrm>
            <a:off x="7607324" y="4355658"/>
            <a:ext cx="3836077" cy="2250882"/>
          </a:xfrm>
          <a:prstGeom prst="rect">
            <a:avLst/>
          </a:prstGeom>
          <a:ln w="38100">
            <a:solidFill>
              <a:srgbClr val="D5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" y="1631564"/>
            <a:ext cx="11769722" cy="136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040" y="3430795"/>
            <a:ext cx="1231989" cy="62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13" y="3430795"/>
            <a:ext cx="1194008" cy="62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0594" y="4308620"/>
            <a:ext cx="3314436" cy="604239"/>
            <a:chOff x="180594" y="4308620"/>
            <a:chExt cx="3047486" cy="5555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2E5DB0-4CEC-44DD-A503-6F8F1A218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429" r="67181"/>
            <a:stretch/>
          </p:blipFill>
          <p:spPr>
            <a:xfrm>
              <a:off x="180594" y="4308620"/>
              <a:ext cx="1866457" cy="555573"/>
            </a:xfrm>
            <a:prstGeom prst="rect">
              <a:avLst/>
            </a:prstGeom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785" y="4308620"/>
              <a:ext cx="1198295" cy="555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5" y="5050548"/>
            <a:ext cx="7063709" cy="9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BF4472-1454-412C-9D2A-FB08BEB24504}"/>
              </a:ext>
            </a:extLst>
          </p:cNvPr>
          <p:cNvSpPr/>
          <p:nvPr/>
        </p:nvSpPr>
        <p:spPr>
          <a:xfrm>
            <a:off x="4782744" y="5046493"/>
            <a:ext cx="2466940" cy="966016"/>
          </a:xfrm>
          <a:prstGeom prst="rect">
            <a:avLst/>
          </a:prstGeom>
          <a:ln w="38100">
            <a:solidFill>
              <a:srgbClr val="D56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8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05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4" name="Google Shape;122;g9802c3770d_0_11">
            <a:extLst>
              <a:ext uri="{FF2B5EF4-FFF2-40B4-BE49-F238E27FC236}">
                <a16:creationId xmlns:a16="http://schemas.microsoft.com/office/drawing/2014/main" id="{0ADC7E99-A2E6-428A-8C16-D9A94B5F82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161" y="2766149"/>
            <a:ext cx="555165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/>
              <a:t>AHP Analysis</a:t>
            </a:r>
            <a:endParaRPr lang="en-US" b="1" dirty="0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1"/>
    </mc:Choice>
    <mc:Fallback>
      <p:transition spd="slow" advTm="5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g9802c3770d_1_0">
            <a:extLst>
              <a:ext uri="{FF2B5EF4-FFF2-40B4-BE49-F238E27FC236}">
                <a16:creationId xmlns:a16="http://schemas.microsoft.com/office/drawing/2014/main" id="{0E4963B9-5A5B-42F4-80E1-59A233C52A6C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9F541D-25B5-424A-9177-F5CEC8B64263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32A79C-7951-4997-8C05-1E041FE23548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5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40B57D-C155-4C87-91AA-C3CC09E0708B}"/>
              </a:ext>
            </a:extLst>
          </p:cNvPr>
          <p:cNvSpPr/>
          <p:nvPr/>
        </p:nvSpPr>
        <p:spPr>
          <a:xfrm>
            <a:off x="825935" y="2721645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</a:rPr>
              <a:t>Level 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24D2B1-869A-47DB-882D-A7BD6BB1632D}"/>
              </a:ext>
            </a:extLst>
          </p:cNvPr>
          <p:cNvSpPr/>
          <p:nvPr/>
        </p:nvSpPr>
        <p:spPr>
          <a:xfrm>
            <a:off x="825935" y="3525700"/>
            <a:ext cx="761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</a:rPr>
              <a:t>Level 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ED792-56F7-43E8-885B-BF9290CD131E}"/>
              </a:ext>
            </a:extLst>
          </p:cNvPr>
          <p:cNvSpPr/>
          <p:nvPr/>
        </p:nvSpPr>
        <p:spPr>
          <a:xfrm>
            <a:off x="825934" y="4795224"/>
            <a:ext cx="761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</a:rPr>
              <a:t>Level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3202AC-D17F-4F77-9853-72509C424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519" y="1818151"/>
            <a:ext cx="9568543" cy="35246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80674" y="2418347"/>
            <a:ext cx="8662737" cy="96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47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46"/>
    </mc:Choice>
    <mc:Fallback>
      <p:transition spd="slow" advTm="55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25" y="2058477"/>
            <a:ext cx="50006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5" y="3888527"/>
            <a:ext cx="32670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720911" y="352671"/>
            <a:ext cx="2664296" cy="792088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</a:rPr>
              <a:t>Level1</a:t>
            </a:r>
            <a:endParaRPr lang="ko-KR" altLang="en-US" sz="36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4542" y="1702500"/>
            <a:ext cx="5095393" cy="1726500"/>
            <a:chOff x="-2260382" y="1943108"/>
            <a:chExt cx="9005623" cy="228027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51"/>
            <a:stretch/>
          </p:blipFill>
          <p:spPr bwMode="auto">
            <a:xfrm>
              <a:off x="-2260382" y="3023228"/>
              <a:ext cx="4496828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233"/>
            <a:stretch/>
          </p:blipFill>
          <p:spPr bwMode="auto">
            <a:xfrm>
              <a:off x="2248414" y="1943108"/>
              <a:ext cx="4496827" cy="1136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33"/>
            <a:stretch/>
          </p:blipFill>
          <p:spPr bwMode="auto">
            <a:xfrm>
              <a:off x="2248414" y="3068960"/>
              <a:ext cx="4441656" cy="1126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33"/>
            <a:stretch/>
          </p:blipFill>
          <p:spPr bwMode="auto">
            <a:xfrm>
              <a:off x="-2248414" y="1943108"/>
              <a:ext cx="4496828" cy="1080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오른쪽 화살표 3"/>
          <p:cNvSpPr/>
          <p:nvPr/>
        </p:nvSpPr>
        <p:spPr>
          <a:xfrm>
            <a:off x="5767178" y="2131125"/>
            <a:ext cx="936104" cy="6869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78" y="3888527"/>
            <a:ext cx="1447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Google Shape;104;g9802c3770d_1_0">
            <a:extLst>
              <a:ext uri="{FF2B5EF4-FFF2-40B4-BE49-F238E27FC236}">
                <a16:creationId xmlns:a16="http://schemas.microsoft.com/office/drawing/2014/main" id="{8E815DD4-BCF7-4875-A565-D3964BD7BD2F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DCA51E-640E-454A-BAAB-4D0240D299F5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3D4560-A5CC-4CBF-B1EC-14DAF7E325E1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5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FFBB8-84A7-48D8-AA02-0B92B9358C05}"/>
              </a:ext>
            </a:extLst>
          </p:cNvPr>
          <p:cNvSpPr txBox="1"/>
          <p:nvPr/>
        </p:nvSpPr>
        <p:spPr>
          <a:xfrm>
            <a:off x="6293316" y="4736192"/>
            <a:ext cx="5423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Because CR &lt; 10% , it is consistent.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71211" y="4872789"/>
            <a:ext cx="1495967" cy="263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4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1"/>
    </mc:Choice>
    <mc:Fallback>
      <p:transition spd="slow" advTm="1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19" y="165684"/>
            <a:ext cx="653337" cy="49605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0"/>
    </mc:Choice>
    <mc:Fallback>
      <p:transition spd="slow" advTm="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" y="1"/>
            <a:ext cx="11815010" cy="67602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59179" y="3344778"/>
            <a:ext cx="3116179" cy="96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64168"/>
            <a:ext cx="866274" cy="65772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71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5"/>
    </mc:Choice>
    <mc:Fallback>
      <p:transition spd="slow" advTm="12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7"/>
          <a:stretch/>
        </p:blipFill>
        <p:spPr bwMode="auto">
          <a:xfrm>
            <a:off x="2396079" y="1217095"/>
            <a:ext cx="3749595" cy="107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8"/>
          <a:stretch/>
        </p:blipFill>
        <p:spPr bwMode="auto">
          <a:xfrm>
            <a:off x="2394405" y="2304987"/>
            <a:ext cx="3749443" cy="1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2"/>
          <a:stretch/>
        </p:blipFill>
        <p:spPr bwMode="auto">
          <a:xfrm>
            <a:off x="6170012" y="1271276"/>
            <a:ext cx="3738790" cy="1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4"/>
          <a:stretch/>
        </p:blipFill>
        <p:spPr bwMode="auto">
          <a:xfrm>
            <a:off x="6164428" y="2304988"/>
            <a:ext cx="3749594" cy="102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45" y="4462271"/>
            <a:ext cx="6128966" cy="63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98107" y="284779"/>
            <a:ext cx="4986199" cy="792088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</a:rPr>
              <a:t>Level 2 –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social recognition</a:t>
            </a:r>
            <a:endParaRPr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87" y="5430415"/>
            <a:ext cx="3240081" cy="125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 rot="5400000">
            <a:off x="5675795" y="3539105"/>
            <a:ext cx="936104" cy="6869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04;g9802c3770d_1_0">
            <a:extLst>
              <a:ext uri="{FF2B5EF4-FFF2-40B4-BE49-F238E27FC236}">
                <a16:creationId xmlns:a16="http://schemas.microsoft.com/office/drawing/2014/main" id="{FFA5ABA2-3A52-43CA-A532-6735B1564E28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2CD816-AE30-4E27-83B8-97FF0E831E44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8627C-4113-4545-825B-9882C32D74CA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6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19" y="165684"/>
            <a:ext cx="653337" cy="49605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6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"/>
    </mc:Choice>
    <mc:Fallback>
      <p:transition spd="slow" advTm="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" y="115781"/>
            <a:ext cx="11815010" cy="66444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55042" y="3438021"/>
            <a:ext cx="4511842" cy="96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213810"/>
            <a:ext cx="653337" cy="49605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633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8"/>
    </mc:Choice>
    <mc:Fallback>
      <p:transition spd="slow" advTm="1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AE6AE951-4F0F-49A4-A884-E2F9195308D3}"/>
              </a:ext>
            </a:extLst>
          </p:cNvPr>
          <p:cNvSpPr/>
          <p:nvPr/>
        </p:nvSpPr>
        <p:spPr>
          <a:xfrm>
            <a:off x="1528840" y="1153967"/>
            <a:ext cx="2673340" cy="2536696"/>
          </a:xfrm>
          <a:prstGeom prst="ellipse">
            <a:avLst/>
          </a:prstGeom>
          <a:solidFill>
            <a:srgbClr val="DB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04;g9802c3770d_1_0">
            <a:extLst>
              <a:ext uri="{FF2B5EF4-FFF2-40B4-BE49-F238E27FC236}">
                <a16:creationId xmlns:a16="http://schemas.microsoft.com/office/drawing/2014/main" id="{740FE247-3E7C-4FEE-84C5-40B277D01E6C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3A7D07-69B1-4F2A-8977-5220B0E64B42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99913C-74AE-4DF5-9860-F72E01DE411E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1028" name="Picture 4" descr="재택근무 인기 화상회의 'Zoom' 포르노 투척 논란 - 노컷뉴스">
            <a:extLst>
              <a:ext uri="{FF2B5EF4-FFF2-40B4-BE49-F238E27FC236}">
                <a16:creationId xmlns:a16="http://schemas.microsoft.com/office/drawing/2014/main" id="{DBAC8490-4842-48E4-9709-AE83A0B5E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r="24036" b="7752"/>
          <a:stretch/>
        </p:blipFill>
        <p:spPr bwMode="auto">
          <a:xfrm>
            <a:off x="1775248" y="1405396"/>
            <a:ext cx="2180525" cy="15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oom Logo Free PNG Image | PNG Arts">
            <a:extLst>
              <a:ext uri="{FF2B5EF4-FFF2-40B4-BE49-F238E27FC236}">
                <a16:creationId xmlns:a16="http://schemas.microsoft.com/office/drawing/2014/main" id="{DDC8E7D7-17F5-48E6-8AC8-E369C951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28" y="2803899"/>
            <a:ext cx="1419979" cy="86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7DEE6F4-0D88-43DD-9E39-12EA2EAFE905}"/>
              </a:ext>
            </a:extLst>
          </p:cNvPr>
          <p:cNvSpPr/>
          <p:nvPr/>
        </p:nvSpPr>
        <p:spPr>
          <a:xfrm>
            <a:off x="1484441" y="3942092"/>
            <a:ext cx="2673340" cy="2536696"/>
          </a:xfrm>
          <a:prstGeom prst="ellipse">
            <a:avLst/>
          </a:prstGeom>
          <a:solidFill>
            <a:srgbClr val="DBD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6"/>
          <p:cNvSpPr txBox="1"/>
          <p:nvPr/>
        </p:nvSpPr>
        <p:spPr>
          <a:xfrm>
            <a:off x="2254111" y="6017225"/>
            <a:ext cx="2067339" cy="92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</a:pPr>
            <a:r>
              <a:rPr lang="en-US" sz="3200" dirty="0">
                <a:solidFill>
                  <a:srgbClr val="2186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libri Light" panose="020F0302020204030204" pitchFamily="34" charset="0"/>
                <a:sym typeface="Malgun Gothic"/>
              </a:rPr>
              <a:t>Exam</a:t>
            </a:r>
            <a:endParaRPr sz="3200" dirty="0">
              <a:solidFill>
                <a:srgbClr val="2186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libri Light" panose="020F0302020204030204" pitchFamily="34" charset="0"/>
              <a:sym typeface="Malgun Gothic"/>
            </a:endParaRPr>
          </a:p>
        </p:txBody>
      </p:sp>
      <p:pic>
        <p:nvPicPr>
          <p:cNvPr id="1026" name="Picture 2" descr="Is Your Child A Poor Test Taker? | Georgia Family">
            <a:extLst>
              <a:ext uri="{FF2B5EF4-FFF2-40B4-BE49-F238E27FC236}">
                <a16:creationId xmlns:a16="http://schemas.microsoft.com/office/drawing/2014/main" id="{40D770DD-121A-46EE-9ED9-16B0E41EC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254" y="4216116"/>
            <a:ext cx="2180525" cy="163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 descr="줄 화살표: 일자형">
            <a:extLst>
              <a:ext uri="{FF2B5EF4-FFF2-40B4-BE49-F238E27FC236}">
                <a16:creationId xmlns:a16="http://schemas.microsoft.com/office/drawing/2014/main" id="{6059A322-A307-47F0-9F97-42A0F6FF8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0800000">
            <a:off x="5016189" y="2785987"/>
            <a:ext cx="1684910" cy="1418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099" y="2785987"/>
            <a:ext cx="5190122" cy="15701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8626" y="1818151"/>
            <a:ext cx="5411350" cy="1844651"/>
            <a:chOff x="-2069465" y="1248383"/>
            <a:chExt cx="10041458" cy="283966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7"/>
            <a:stretch/>
          </p:blipFill>
          <p:spPr bwMode="auto">
            <a:xfrm>
              <a:off x="-2052736" y="1248383"/>
              <a:ext cx="4988658" cy="139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99"/>
            <a:stretch/>
          </p:blipFill>
          <p:spPr bwMode="auto">
            <a:xfrm>
              <a:off x="-2069465" y="2639033"/>
              <a:ext cx="5005387" cy="142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51"/>
            <a:stretch/>
          </p:blipFill>
          <p:spPr bwMode="auto">
            <a:xfrm>
              <a:off x="2933268" y="1249921"/>
              <a:ext cx="5038725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34"/>
            <a:stretch/>
          </p:blipFill>
          <p:spPr bwMode="auto">
            <a:xfrm>
              <a:off x="2921436" y="2649773"/>
              <a:ext cx="5026758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936" y="1818152"/>
            <a:ext cx="4950738" cy="134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6" y="4092250"/>
            <a:ext cx="3757264" cy="137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574971" y="287385"/>
            <a:ext cx="5298835" cy="792088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</a:rPr>
              <a:t>Level 2 – </a:t>
            </a:r>
            <a:r>
              <a:rPr lang="en-US" altLang="ko-KR" sz="2400" dirty="0">
                <a:solidFill>
                  <a:sysClr val="windowText" lastClr="000000"/>
                </a:solidFill>
              </a:rPr>
              <a:t>Examinee accessibility</a:t>
            </a:r>
            <a:endParaRPr lang="ko-KR" altLang="en-US" sz="3600" dirty="0">
              <a:solidFill>
                <a:sysClr val="windowText" lastClr="000000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22" y="4131354"/>
            <a:ext cx="145732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6023992" y="2326229"/>
            <a:ext cx="936104" cy="6869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04;g9802c3770d_1_0">
            <a:extLst>
              <a:ext uri="{FF2B5EF4-FFF2-40B4-BE49-F238E27FC236}">
                <a16:creationId xmlns:a16="http://schemas.microsoft.com/office/drawing/2014/main" id="{ADE89748-146C-455E-BA56-AE88B08C1E30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97A38F-2436-459F-9AEE-B45588977A8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5BC93F-01D3-4BC1-B203-6825C9C2C849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6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60EFF-1F21-4938-9E80-860D383B6B04}"/>
              </a:ext>
            </a:extLst>
          </p:cNvPr>
          <p:cNvSpPr txBox="1"/>
          <p:nvPr/>
        </p:nvSpPr>
        <p:spPr>
          <a:xfrm>
            <a:off x="6293316" y="4736192"/>
            <a:ext cx="5423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Because CR &lt; 10% , it is consistent.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922" y="5077516"/>
            <a:ext cx="1495967" cy="263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19" y="165684"/>
            <a:ext cx="653337" cy="49605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3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0"/>
    </mc:Choice>
    <mc:Fallback>
      <p:transition spd="slow" advTm="1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" y="115781"/>
            <a:ext cx="11815010" cy="664448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13221" y="4568989"/>
            <a:ext cx="4511842" cy="962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37" y="237873"/>
            <a:ext cx="653337" cy="496052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732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2"/>
    </mc:Choice>
    <mc:Fallback>
      <p:transition spd="slow" advTm="7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0"/>
          <a:stretch/>
        </p:blipFill>
        <p:spPr bwMode="auto">
          <a:xfrm>
            <a:off x="874769" y="1263473"/>
            <a:ext cx="3572662" cy="115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17"/>
          <a:stretch/>
        </p:blipFill>
        <p:spPr bwMode="auto">
          <a:xfrm>
            <a:off x="850910" y="2611003"/>
            <a:ext cx="3548804" cy="116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14"/>
          <a:stretch/>
        </p:blipFill>
        <p:spPr bwMode="auto">
          <a:xfrm>
            <a:off x="863849" y="3974439"/>
            <a:ext cx="3594502" cy="116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23"/>
          <a:stretch/>
        </p:blipFill>
        <p:spPr bwMode="auto">
          <a:xfrm>
            <a:off x="838981" y="5337875"/>
            <a:ext cx="3572662" cy="11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91"/>
          <a:stretch/>
        </p:blipFill>
        <p:spPr bwMode="auto">
          <a:xfrm>
            <a:off x="5304322" y="1326086"/>
            <a:ext cx="3578419" cy="1200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40"/>
          <a:stretch/>
        </p:blipFill>
        <p:spPr bwMode="auto">
          <a:xfrm>
            <a:off x="5304322" y="2797428"/>
            <a:ext cx="3553298" cy="117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358491" y="351285"/>
            <a:ext cx="2474279" cy="792088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ysClr val="windowText" lastClr="000000"/>
                </a:solidFill>
              </a:rPr>
              <a:t>Level 3</a:t>
            </a:r>
            <a:endParaRPr lang="ko-KR" alt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10" name="Google Shape;104;g9802c3770d_1_0">
            <a:extLst>
              <a:ext uri="{FF2B5EF4-FFF2-40B4-BE49-F238E27FC236}">
                <a16:creationId xmlns:a16="http://schemas.microsoft.com/office/drawing/2014/main" id="{6EB713F8-0EFF-488B-8DDB-3B2F709AC3E6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559034-CE3C-46AD-B6AB-E1A3D65D9FF5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F11E7-4339-4DD8-913C-E249D066C3DD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6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919" y="165684"/>
            <a:ext cx="653337" cy="49605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0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4"/>
    </mc:Choice>
    <mc:Fallback>
      <p:transition spd="slow" advTm="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23" y="4557486"/>
            <a:ext cx="2280219" cy="109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Google Shape;104;g9802c3770d_1_0">
            <a:extLst>
              <a:ext uri="{FF2B5EF4-FFF2-40B4-BE49-F238E27FC236}">
                <a16:creationId xmlns:a16="http://schemas.microsoft.com/office/drawing/2014/main" id="{B3D3BA9F-3CCD-4B6D-AD79-592DBD9BAC98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AHP Analysis</a:t>
            </a:r>
            <a:endParaRPr lang="en-US" sz="2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35B6B-D95F-4331-AADB-1612127A1ACD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C4C683-5F8B-4976-A67E-1103E77F19A2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</a:t>
            </a:r>
            <a:r>
              <a:rPr lang="en-US" altLang="ko-KR" sz="28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6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303421-9B99-4B73-A6B4-BD9299B5C61B}"/>
              </a:ext>
            </a:extLst>
          </p:cNvPr>
          <p:cNvSpPr/>
          <p:nvPr/>
        </p:nvSpPr>
        <p:spPr>
          <a:xfrm>
            <a:off x="8919882" y="351285"/>
            <a:ext cx="2912888" cy="631259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ysClr val="windowText" lastClr="000000"/>
                </a:solidFill>
              </a:rPr>
              <a:t>Final Result</a:t>
            </a:r>
            <a:endParaRPr lang="ko-KR" altLang="en-US" sz="32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378E2-DD36-4F09-A26C-BF259494DC59}"/>
              </a:ext>
            </a:extLst>
          </p:cNvPr>
          <p:cNvSpPr txBox="1"/>
          <p:nvPr/>
        </p:nvSpPr>
        <p:spPr>
          <a:xfrm>
            <a:off x="446434" y="6134626"/>
            <a:ext cx="1183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Therefore, </a:t>
            </a:r>
            <a:r>
              <a:rPr lang="en-US" sz="2400" dirty="0">
                <a:solidFill>
                  <a:srgbClr val="2186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“Zoom for Test” </a:t>
            </a:r>
            <a:r>
              <a: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online exam proctoring system is reasonable.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7AA77D-42C7-47EC-A765-3E8EA8B3F6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09" t="24706" r="14191" b="12004"/>
          <a:stretch/>
        </p:blipFill>
        <p:spPr>
          <a:xfrm>
            <a:off x="180594" y="1576630"/>
            <a:ext cx="3894568" cy="20540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BBB105A-3917-4617-9F0C-D69AAAD2365A}"/>
              </a:ext>
            </a:extLst>
          </p:cNvPr>
          <p:cNvSpPr/>
          <p:nvPr/>
        </p:nvSpPr>
        <p:spPr>
          <a:xfrm>
            <a:off x="279205" y="1102963"/>
            <a:ext cx="1084729" cy="342779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Level 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AAB5B3-2954-440F-9DAA-CBAF30E677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59" t="20960" r="16839" b="60957"/>
          <a:stretch/>
        </p:blipFill>
        <p:spPr>
          <a:xfrm>
            <a:off x="4360015" y="1566617"/>
            <a:ext cx="4383741" cy="6745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BBD67B-C98D-4C73-B102-83839D485556}"/>
              </a:ext>
            </a:extLst>
          </p:cNvPr>
          <p:cNvSpPr/>
          <p:nvPr/>
        </p:nvSpPr>
        <p:spPr>
          <a:xfrm>
            <a:off x="4360015" y="1079473"/>
            <a:ext cx="997712" cy="390286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</a:rPr>
              <a:t>Level 3</a:t>
            </a:r>
            <a:endParaRPr lang="en-US" altLang="ko-KR" sz="1600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A60A8-5FD5-4ED3-8575-DD16E7FA7A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53" t="16826" r="15588" b="61152"/>
          <a:stretch/>
        </p:blipFill>
        <p:spPr>
          <a:xfrm>
            <a:off x="4454143" y="3744222"/>
            <a:ext cx="4195481" cy="774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F926A4-37E7-4FE1-B80D-AC17983ADE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59" t="42764" r="16839" b="37209"/>
          <a:stretch/>
        </p:blipFill>
        <p:spPr>
          <a:xfrm>
            <a:off x="4360015" y="2270084"/>
            <a:ext cx="4383741" cy="7470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469690-E8F7-45F1-B874-75526B6D6E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59" t="69181" r="16839" b="13157"/>
          <a:stretch/>
        </p:blipFill>
        <p:spPr>
          <a:xfrm>
            <a:off x="4360014" y="3050759"/>
            <a:ext cx="4383741" cy="658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C1C513-903F-4643-BD9E-F64FF8D516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53" t="44514" r="15588" b="36763"/>
          <a:stretch/>
        </p:blipFill>
        <p:spPr>
          <a:xfrm>
            <a:off x="4454142" y="4444415"/>
            <a:ext cx="4195481" cy="6588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715074-1328-4E1E-93A7-C30707059B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53" t="71481" r="15588" b="9796"/>
          <a:stretch/>
        </p:blipFill>
        <p:spPr>
          <a:xfrm>
            <a:off x="4454142" y="5159449"/>
            <a:ext cx="4195481" cy="6588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A25F7A-BAA5-4B9A-BB36-79E189018FDC}"/>
              </a:ext>
            </a:extLst>
          </p:cNvPr>
          <p:cNvSpPr/>
          <p:nvPr/>
        </p:nvSpPr>
        <p:spPr>
          <a:xfrm>
            <a:off x="9198431" y="4458700"/>
            <a:ext cx="2527404" cy="1263895"/>
          </a:xfrm>
          <a:prstGeom prst="rect">
            <a:avLst/>
          </a:prstGeom>
          <a:noFill/>
          <a:ln w="57150">
            <a:solidFill>
              <a:srgbClr val="9E6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</a:rPr>
              <a:t> 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19" y="165684"/>
            <a:ext cx="653337" cy="496052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46"/>
    </mc:Choice>
    <mc:Fallback>
      <p:transition spd="slow" advTm="2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;g9802c3770d_0_11">
            <a:extLst>
              <a:ext uri="{FF2B5EF4-FFF2-40B4-BE49-F238E27FC236}">
                <a16:creationId xmlns:a16="http://schemas.microsoft.com/office/drawing/2014/main" id="{DCE77622-4556-48D8-A9CA-70D5443BD387}"/>
              </a:ext>
            </a:extLst>
          </p:cNvPr>
          <p:cNvSpPr txBox="1">
            <a:spLocks/>
          </p:cNvSpPr>
          <p:nvPr/>
        </p:nvSpPr>
        <p:spPr>
          <a:xfrm>
            <a:off x="710184" y="1426464"/>
            <a:ext cx="5945747" cy="42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700" b="1" dirty="0">
                <a:solidFill>
                  <a:srgbClr val="CDBDE8"/>
                </a:solidFill>
              </a:rPr>
              <a:t>06</a:t>
            </a:r>
            <a:endParaRPr lang="en-US" sz="28700" b="1" dirty="0">
              <a:solidFill>
                <a:srgbClr val="CDBDE8"/>
              </a:solidFill>
            </a:endParaRPr>
          </a:p>
        </p:txBody>
      </p:sp>
      <p:sp>
        <p:nvSpPr>
          <p:cNvPr id="4" name="Google Shape;122;g9802c3770d_0_11">
            <a:extLst>
              <a:ext uri="{FF2B5EF4-FFF2-40B4-BE49-F238E27FC236}">
                <a16:creationId xmlns:a16="http://schemas.microsoft.com/office/drawing/2014/main" id="{0ADC7E99-A2E6-428A-8C16-D9A94B5F82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161" y="2766149"/>
            <a:ext cx="555165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b="1" dirty="0"/>
              <a:t>Conclusion</a:t>
            </a: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9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6"/>
    </mc:Choice>
    <mc:Fallback>
      <p:transition spd="slow" advTm="4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212" y="663288"/>
            <a:ext cx="8297877" cy="54829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928" y="952045"/>
            <a:ext cx="7922072" cy="547281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616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0"/>
    </mc:Choice>
    <mc:Fallback>
      <p:transition spd="slow" advTm="1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CE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802c3770d_0_11"/>
          <p:cNvSpPr txBox="1">
            <a:spLocks noGrp="1"/>
          </p:cNvSpPr>
          <p:nvPr>
            <p:ph type="title"/>
          </p:nvPr>
        </p:nvSpPr>
        <p:spPr>
          <a:xfrm>
            <a:off x="5930161" y="2766149"/>
            <a:ext cx="555165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ko-KR" b="1" dirty="0"/>
              <a:t>Thank You</a:t>
            </a:r>
            <a:endParaRPr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5450B6-E003-45B0-B95B-FA1896F040DF}"/>
              </a:ext>
            </a:extLst>
          </p:cNvPr>
          <p:cNvCxnSpPr/>
          <p:nvPr/>
        </p:nvCxnSpPr>
        <p:spPr>
          <a:xfrm>
            <a:off x="6893329" y="3877056"/>
            <a:ext cx="5298671" cy="0"/>
          </a:xfrm>
          <a:prstGeom prst="line">
            <a:avLst/>
          </a:prstGeom>
          <a:ln w="57150">
            <a:solidFill>
              <a:srgbClr val="622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2A363A-64FF-4E66-B299-6E2B485EAB43}"/>
              </a:ext>
            </a:extLst>
          </p:cNvPr>
          <p:cNvCxnSpPr/>
          <p:nvPr/>
        </p:nvCxnSpPr>
        <p:spPr>
          <a:xfrm>
            <a:off x="4814593" y="2907792"/>
            <a:ext cx="5298671" cy="0"/>
          </a:xfrm>
          <a:prstGeom prst="line">
            <a:avLst/>
          </a:prstGeom>
          <a:ln w="57150">
            <a:solidFill>
              <a:srgbClr val="622F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"/>
    </mc:Choice>
    <mc:Fallback>
      <p:transition spd="slow" advTm="6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hi1\AppData\Local\Microsoft\Windows\INetCache\IE\12E2Y5ZH\imac-1999640_960_720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8962" r="12685" b="5978"/>
          <a:stretch/>
        </p:blipFill>
        <p:spPr bwMode="auto">
          <a:xfrm>
            <a:off x="853816" y="1408791"/>
            <a:ext cx="6770209" cy="551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2488" y="6216894"/>
            <a:ext cx="219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Computer Screen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95392" y="6300408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Cam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5488" y="4792106"/>
            <a:ext cx="4211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 supervisor can see both webcam and computer screen of test-taker.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3916C6-5C9F-402D-BEE3-CDE321F00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33" t="-3463" r="-4802" b="-2129"/>
          <a:stretch/>
        </p:blipFill>
        <p:spPr>
          <a:xfrm>
            <a:off x="1292181" y="1557479"/>
            <a:ext cx="6213658" cy="376058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8BC5-84C2-432F-AC98-B4E2D0FE7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20" t="49062" r="25073" b="25986"/>
          <a:stretch/>
        </p:blipFill>
        <p:spPr>
          <a:xfrm>
            <a:off x="6137804" y="4373128"/>
            <a:ext cx="951419" cy="6299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48F278-50C8-4D22-8107-3434E5EA9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73" t="24854" r="898" b="50939"/>
          <a:stretch/>
        </p:blipFill>
        <p:spPr>
          <a:xfrm>
            <a:off x="4819308" y="4351862"/>
            <a:ext cx="951419" cy="629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30F7E2-BFC8-4073-90A0-8C36DCC005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41"/>
          <a:stretch/>
        </p:blipFill>
        <p:spPr>
          <a:xfrm>
            <a:off x="4819308" y="1735356"/>
            <a:ext cx="2377080" cy="2612875"/>
          </a:xfrm>
          <a:prstGeom prst="rect">
            <a:avLst/>
          </a:prstGeom>
        </p:spPr>
      </p:pic>
      <p:cxnSp>
        <p:nvCxnSpPr>
          <p:cNvPr id="23" name="꺾인 연결선 11">
            <a:extLst>
              <a:ext uri="{FF2B5EF4-FFF2-40B4-BE49-F238E27FC236}">
                <a16:creationId xmlns:a16="http://schemas.microsoft.com/office/drawing/2014/main" id="{4F589982-B26C-4E32-ACAA-58EF797022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45097" y="5443752"/>
            <a:ext cx="1094248" cy="452036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5400000">
            <a:off x="1251992" y="5388802"/>
            <a:ext cx="1152128" cy="504056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D432B44-E33A-4A9D-B9E1-07EB914DE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872" y="1919966"/>
            <a:ext cx="3364871" cy="29349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742E98-BBBB-4A0D-9F47-589C41B0AB92}"/>
              </a:ext>
            </a:extLst>
          </p:cNvPr>
          <p:cNvSpPr/>
          <p:nvPr/>
        </p:nvSpPr>
        <p:spPr>
          <a:xfrm>
            <a:off x="4809744" y="4351862"/>
            <a:ext cx="2342858" cy="6999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2FDE9-B176-4BA6-949F-15506DF60B1F}"/>
              </a:ext>
            </a:extLst>
          </p:cNvPr>
          <p:cNvSpPr/>
          <p:nvPr/>
        </p:nvSpPr>
        <p:spPr>
          <a:xfrm>
            <a:off x="1454437" y="1735356"/>
            <a:ext cx="3355306" cy="33164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Google Shape;104;g9802c3770d_1_0">
            <a:extLst>
              <a:ext uri="{FF2B5EF4-FFF2-40B4-BE49-F238E27FC236}">
                <a16:creationId xmlns:a16="http://schemas.microsoft.com/office/drawing/2014/main" id="{FAF3601C-C0E2-4769-8C69-1AB63BFBC5C6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5212A0-DC5E-461A-ADDE-AF2313FACEB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C3BEFC-72B3-42EA-90BF-5F6EBFC57290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8" name="Google Shape;104;g9802c3770d_1_0">
            <a:extLst>
              <a:ext uri="{FF2B5EF4-FFF2-40B4-BE49-F238E27FC236}">
                <a16:creationId xmlns:a16="http://schemas.microsoft.com/office/drawing/2014/main" id="{59BFFC5B-97B4-4E36-B7DC-44C8DEC2E09C}"/>
              </a:ext>
            </a:extLst>
          </p:cNvPr>
          <p:cNvSpPr txBox="1">
            <a:spLocks/>
          </p:cNvSpPr>
          <p:nvPr/>
        </p:nvSpPr>
        <p:spPr>
          <a:xfrm>
            <a:off x="224380" y="564464"/>
            <a:ext cx="834925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① New Function : Divided Screen Service </a:t>
            </a:r>
          </a:p>
        </p:txBody>
      </p:sp>
    </p:spTree>
    <p:extLst>
      <p:ext uri="{BB962C8B-B14F-4D97-AF65-F5344CB8AC3E}">
        <p14:creationId xmlns:p14="http://schemas.microsoft.com/office/powerpoint/2010/main" val="341783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남자 옆모습">
            <a:extLst>
              <a:ext uri="{FF2B5EF4-FFF2-40B4-BE49-F238E27FC236}">
                <a16:creationId xmlns:a16="http://schemas.microsoft.com/office/drawing/2014/main" id="{B3607C8E-1248-4A90-B17E-E7C3E82CE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186304" y="3465513"/>
            <a:ext cx="2623872" cy="2623872"/>
          </a:xfrm>
          <a:prstGeom prst="rect">
            <a:avLst/>
          </a:prstGeom>
        </p:spPr>
      </p:pic>
      <p:pic>
        <p:nvPicPr>
          <p:cNvPr id="1026" name="Picture 2" descr="C:\Users\dohi1\AppData\Local\Microsoft\Windows\INetCache\IE\12E2Y5ZH\imac-1999640_960_720[1]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8962" r="12685" b="5978"/>
          <a:stretch/>
        </p:blipFill>
        <p:spPr bwMode="auto">
          <a:xfrm>
            <a:off x="2564855" y="2148909"/>
            <a:ext cx="4767294" cy="38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354789" y="549088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Web Cams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3916C6-5C9F-402D-BEE3-CDE321F006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133" t="-3463" r="-4802" b="-2129"/>
          <a:stretch/>
        </p:blipFill>
        <p:spPr>
          <a:xfrm>
            <a:off x="2873533" y="2251441"/>
            <a:ext cx="4375394" cy="259322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49AC041-D2EC-4028-AC97-976BCB15DD52}"/>
              </a:ext>
            </a:extLst>
          </p:cNvPr>
          <p:cNvGrpSpPr/>
          <p:nvPr/>
        </p:nvGrpSpPr>
        <p:grpSpPr>
          <a:xfrm>
            <a:off x="5284839" y="2531337"/>
            <a:ext cx="1715355" cy="709723"/>
            <a:chOff x="1444872" y="1882876"/>
            <a:chExt cx="5771891" cy="297653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3608BC5-84C2-432F-AC98-B4E2D0FE7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48F278-50C8-4D22-8107-3434E5EA9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30F7E2-BFC8-4073-90A0-8C36DCC00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D432B44-E33A-4A9D-B9E1-07EB914D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295F9E-4561-45B3-9DCD-2DF44C612185}"/>
              </a:ext>
            </a:extLst>
          </p:cNvPr>
          <p:cNvGrpSpPr/>
          <p:nvPr/>
        </p:nvGrpSpPr>
        <p:grpSpPr>
          <a:xfrm>
            <a:off x="5284839" y="3229559"/>
            <a:ext cx="1715355" cy="709723"/>
            <a:chOff x="1444872" y="1882876"/>
            <a:chExt cx="5771891" cy="297653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CE81974-E726-42BF-A7B3-008965164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F811897-67F5-4EC6-9738-EF900565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D55F685-EF70-4FEC-8B75-B85BEEF83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4805DB4-361D-489F-A1A4-89E02FEB4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425337-4F6F-4EEA-B616-5B40ABD1F421}"/>
              </a:ext>
            </a:extLst>
          </p:cNvPr>
          <p:cNvGrpSpPr/>
          <p:nvPr/>
        </p:nvGrpSpPr>
        <p:grpSpPr>
          <a:xfrm>
            <a:off x="5284839" y="3931619"/>
            <a:ext cx="1715355" cy="709723"/>
            <a:chOff x="1444872" y="1882876"/>
            <a:chExt cx="5771891" cy="297653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E7706F5-0476-41A7-930F-34034A8B2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5BB0182-646E-4D73-90E0-0AD2D100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A8440B4-650D-441B-B485-24D70EFB0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680BD2C-7983-42D8-8D2B-C62C2876B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0BC2881-E768-4DC9-8F27-A4505A3355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5434" t="19618" r="47556" b="44667"/>
          <a:stretch/>
        </p:blipFill>
        <p:spPr>
          <a:xfrm>
            <a:off x="2968957" y="2549684"/>
            <a:ext cx="636326" cy="207561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CE7692E7-A621-4BB9-9186-852736C2164A}"/>
              </a:ext>
            </a:extLst>
          </p:cNvPr>
          <p:cNvGrpSpPr/>
          <p:nvPr/>
        </p:nvGrpSpPr>
        <p:grpSpPr>
          <a:xfrm>
            <a:off x="3567485" y="2540181"/>
            <a:ext cx="1715355" cy="709723"/>
            <a:chOff x="1444872" y="1882876"/>
            <a:chExt cx="5771891" cy="297653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136045E-96D8-48FB-B0B0-F73F23E7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05923DF-185D-4FE7-8CFF-8617A7C28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E933AB5-1172-471F-9CDE-C0D8CA928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F7031F7-1B3B-4462-A105-2344E6C4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B23D944-A50F-45C2-A189-25D6780A807F}"/>
              </a:ext>
            </a:extLst>
          </p:cNvPr>
          <p:cNvGrpSpPr/>
          <p:nvPr/>
        </p:nvGrpSpPr>
        <p:grpSpPr>
          <a:xfrm>
            <a:off x="3567485" y="3238402"/>
            <a:ext cx="1715355" cy="709723"/>
            <a:chOff x="1444872" y="1882876"/>
            <a:chExt cx="5771891" cy="297653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BAA14E3-FEB4-40FD-9A9D-A2BC1D76E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EF79BFD-E489-4B1E-AFBC-DD0EBB595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6DE55E8-FC1D-4799-98DC-5C799556E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30C7B1-1862-414B-8B7C-D367CF85E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10E1086-481A-4C1D-A62F-C48DDED70B9D}"/>
              </a:ext>
            </a:extLst>
          </p:cNvPr>
          <p:cNvGrpSpPr/>
          <p:nvPr/>
        </p:nvGrpSpPr>
        <p:grpSpPr>
          <a:xfrm>
            <a:off x="3567485" y="3940462"/>
            <a:ext cx="1715355" cy="709723"/>
            <a:chOff x="1444872" y="1882876"/>
            <a:chExt cx="5771891" cy="297653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02F2BCE-A5BB-4638-BBC0-7A857FCA6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20" t="49062" r="25073" b="25986"/>
            <a:stretch/>
          </p:blipFill>
          <p:spPr>
            <a:xfrm>
              <a:off x="4812887" y="1882876"/>
              <a:ext cx="2403876" cy="1591671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75D1292E-FECE-453B-BE96-95EFABAA5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5073" t="24854" r="898" b="50939"/>
            <a:stretch/>
          </p:blipFill>
          <p:spPr>
            <a:xfrm>
              <a:off x="4812884" y="3200435"/>
              <a:ext cx="2403877" cy="1591671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3E08822-69C9-44D5-8E48-B2705198A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0041"/>
            <a:stretch/>
          </p:blipFill>
          <p:spPr>
            <a:xfrm>
              <a:off x="3469771" y="1919965"/>
              <a:ext cx="1343111" cy="293944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C9369B9-ABBF-4C0E-8DBF-FAE991F6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44872" y="1919966"/>
              <a:ext cx="2024899" cy="2934929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6A338-F3CA-474E-8FED-8783F39F1744}"/>
              </a:ext>
            </a:extLst>
          </p:cNvPr>
          <p:cNvSpPr/>
          <p:nvPr/>
        </p:nvSpPr>
        <p:spPr>
          <a:xfrm>
            <a:off x="5282839" y="3927781"/>
            <a:ext cx="1717354" cy="7332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꺾인 연결선 11">
            <a:extLst>
              <a:ext uri="{FF2B5EF4-FFF2-40B4-BE49-F238E27FC236}">
                <a16:creationId xmlns:a16="http://schemas.microsoft.com/office/drawing/2014/main" id="{37ED599C-374F-44DB-91A5-596371DCA0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69142" y="4928046"/>
            <a:ext cx="754572" cy="3183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4D01DC4-9724-43B8-BCFB-5B0652B9D607}"/>
              </a:ext>
            </a:extLst>
          </p:cNvPr>
          <p:cNvSpPr/>
          <p:nvPr/>
        </p:nvSpPr>
        <p:spPr>
          <a:xfrm>
            <a:off x="2952737" y="2563016"/>
            <a:ext cx="652546" cy="2075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4F2991-8CD8-471F-A9C4-3087BBB88BF6}"/>
              </a:ext>
            </a:extLst>
          </p:cNvPr>
          <p:cNvSpPr txBox="1"/>
          <p:nvPr/>
        </p:nvSpPr>
        <p:spPr>
          <a:xfrm>
            <a:off x="2333479" y="5464484"/>
            <a:ext cx="1136894" cy="21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List of examinee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8" name="꺾인 연결선 11">
            <a:extLst>
              <a:ext uri="{FF2B5EF4-FFF2-40B4-BE49-F238E27FC236}">
                <a16:creationId xmlns:a16="http://schemas.microsoft.com/office/drawing/2014/main" id="{26E58505-BE39-48D2-A840-EEDABC04D908}"/>
              </a:ext>
            </a:extLst>
          </p:cNvPr>
          <p:cNvCxnSpPr/>
          <p:nvPr/>
        </p:nvCxnSpPr>
        <p:spPr>
          <a:xfrm rot="5400000">
            <a:off x="2853631" y="4889774"/>
            <a:ext cx="794485" cy="35493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104;g9802c3770d_1_0">
            <a:extLst>
              <a:ext uri="{FF2B5EF4-FFF2-40B4-BE49-F238E27FC236}">
                <a16:creationId xmlns:a16="http://schemas.microsoft.com/office/drawing/2014/main" id="{DE5F243E-6277-4790-8D1B-5F55935FCCBB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17D6CE5-5B58-43AA-897E-1C82FCB11686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1" name="Google Shape;104;g9802c3770d_1_0">
            <a:extLst>
              <a:ext uri="{FF2B5EF4-FFF2-40B4-BE49-F238E27FC236}">
                <a16:creationId xmlns:a16="http://schemas.microsoft.com/office/drawing/2014/main" id="{3A839971-8D42-4F32-8F7C-3F6D10659BBE}"/>
              </a:ext>
            </a:extLst>
          </p:cNvPr>
          <p:cNvSpPr txBox="1">
            <a:spLocks/>
          </p:cNvSpPr>
          <p:nvPr/>
        </p:nvSpPr>
        <p:spPr>
          <a:xfrm>
            <a:off x="180594" y="571554"/>
            <a:ext cx="834925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② New Function : Screen Control Service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6B4562C-036E-40B9-8380-1461F5FA145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C235B-A060-4620-A09F-77578C1147BB}"/>
              </a:ext>
            </a:extLst>
          </p:cNvPr>
          <p:cNvSpPr/>
          <p:nvPr/>
        </p:nvSpPr>
        <p:spPr>
          <a:xfrm>
            <a:off x="7328131" y="4118003"/>
            <a:ext cx="4845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 supervisor can control the students’ screen by compulsion not to do anything</a:t>
            </a:r>
            <a:endParaRPr 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0788A9-5AC8-45C4-B4C2-5A87EA6841FC}"/>
              </a:ext>
            </a:extLst>
          </p:cNvPr>
          <p:cNvSpPr/>
          <p:nvPr/>
        </p:nvSpPr>
        <p:spPr>
          <a:xfrm>
            <a:off x="331057" y="5726398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Exam 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supervisor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54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0B755CEE-2BD6-47A7-914A-551A604309ED}"/>
              </a:ext>
            </a:extLst>
          </p:cNvPr>
          <p:cNvSpPr/>
          <p:nvPr/>
        </p:nvSpPr>
        <p:spPr>
          <a:xfrm>
            <a:off x="-63710" y="3732577"/>
            <a:ext cx="5258298" cy="968040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순서도: 데이터 24">
            <a:extLst>
              <a:ext uri="{FF2B5EF4-FFF2-40B4-BE49-F238E27FC236}">
                <a16:creationId xmlns:a16="http://schemas.microsoft.com/office/drawing/2014/main" id="{26415491-0193-4020-B06F-07B3F58FBC90}"/>
              </a:ext>
            </a:extLst>
          </p:cNvPr>
          <p:cNvSpPr/>
          <p:nvPr/>
        </p:nvSpPr>
        <p:spPr>
          <a:xfrm rot="16200000" flipV="1">
            <a:off x="94959" y="5762997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순서도: 데이터 25">
            <a:extLst>
              <a:ext uri="{FF2B5EF4-FFF2-40B4-BE49-F238E27FC236}">
                <a16:creationId xmlns:a16="http://schemas.microsoft.com/office/drawing/2014/main" id="{E207EA1C-CD00-44C1-BC22-E8C93525B519}"/>
              </a:ext>
            </a:extLst>
          </p:cNvPr>
          <p:cNvSpPr/>
          <p:nvPr/>
        </p:nvSpPr>
        <p:spPr>
          <a:xfrm rot="16200000" flipV="1">
            <a:off x="94959" y="5281053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FFFA6FE5-EFF9-401C-9139-6BC10D0A0333}"/>
              </a:ext>
            </a:extLst>
          </p:cNvPr>
          <p:cNvSpPr/>
          <p:nvPr/>
        </p:nvSpPr>
        <p:spPr>
          <a:xfrm rot="16200000" flipV="1">
            <a:off x="94959" y="4794957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순서도: 데이터 27">
            <a:extLst>
              <a:ext uri="{FF2B5EF4-FFF2-40B4-BE49-F238E27FC236}">
                <a16:creationId xmlns:a16="http://schemas.microsoft.com/office/drawing/2014/main" id="{761646C5-2FAC-4771-BDEB-8AD3A94EB665}"/>
              </a:ext>
            </a:extLst>
          </p:cNvPr>
          <p:cNvSpPr/>
          <p:nvPr/>
        </p:nvSpPr>
        <p:spPr>
          <a:xfrm rot="16200000" flipV="1">
            <a:off x="625924" y="5184009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순서도: 데이터 28">
            <a:extLst>
              <a:ext uri="{FF2B5EF4-FFF2-40B4-BE49-F238E27FC236}">
                <a16:creationId xmlns:a16="http://schemas.microsoft.com/office/drawing/2014/main" id="{3437214F-FD10-4E08-B98F-2273C004D1F4}"/>
              </a:ext>
            </a:extLst>
          </p:cNvPr>
          <p:cNvSpPr/>
          <p:nvPr/>
        </p:nvSpPr>
        <p:spPr>
          <a:xfrm rot="16200000" flipV="1">
            <a:off x="625924" y="4702065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29CC2BAA-A7DA-45EB-A5B9-6310306641B0}"/>
              </a:ext>
            </a:extLst>
          </p:cNvPr>
          <p:cNvSpPr/>
          <p:nvPr/>
        </p:nvSpPr>
        <p:spPr>
          <a:xfrm rot="16200000" flipV="1">
            <a:off x="625924" y="4215969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순서도: 데이터 30">
            <a:extLst>
              <a:ext uri="{FF2B5EF4-FFF2-40B4-BE49-F238E27FC236}">
                <a16:creationId xmlns:a16="http://schemas.microsoft.com/office/drawing/2014/main" id="{582F40FE-86DC-4330-9B43-514E6D0D5788}"/>
              </a:ext>
            </a:extLst>
          </p:cNvPr>
          <p:cNvSpPr/>
          <p:nvPr/>
        </p:nvSpPr>
        <p:spPr>
          <a:xfrm rot="16200000" flipV="1">
            <a:off x="4188951" y="5181786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순서도: 데이터 31">
            <a:extLst>
              <a:ext uri="{FF2B5EF4-FFF2-40B4-BE49-F238E27FC236}">
                <a16:creationId xmlns:a16="http://schemas.microsoft.com/office/drawing/2014/main" id="{FBFD641C-5F29-4079-899E-512068566EE5}"/>
              </a:ext>
            </a:extLst>
          </p:cNvPr>
          <p:cNvSpPr/>
          <p:nvPr/>
        </p:nvSpPr>
        <p:spPr>
          <a:xfrm rot="16200000" flipV="1">
            <a:off x="4188951" y="4699842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순서도: 데이터 32">
            <a:extLst>
              <a:ext uri="{FF2B5EF4-FFF2-40B4-BE49-F238E27FC236}">
                <a16:creationId xmlns:a16="http://schemas.microsoft.com/office/drawing/2014/main" id="{E11F1341-C7B1-475C-A994-23A770CFD3F0}"/>
              </a:ext>
            </a:extLst>
          </p:cNvPr>
          <p:cNvSpPr/>
          <p:nvPr/>
        </p:nvSpPr>
        <p:spPr>
          <a:xfrm rot="16200000" flipV="1">
            <a:off x="4188951" y="4213746"/>
            <a:ext cx="767021" cy="199346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F1A6F274-E41C-42F4-AD76-91574E8A88F5}"/>
              </a:ext>
            </a:extLst>
          </p:cNvPr>
          <p:cNvSpPr/>
          <p:nvPr/>
        </p:nvSpPr>
        <p:spPr>
          <a:xfrm rot="16200000" flipV="1">
            <a:off x="3695533" y="5763619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BF166DF0-294C-4186-B500-0F4C46824506}"/>
              </a:ext>
            </a:extLst>
          </p:cNvPr>
          <p:cNvSpPr/>
          <p:nvPr/>
        </p:nvSpPr>
        <p:spPr>
          <a:xfrm rot="16200000" flipV="1">
            <a:off x="3695533" y="5281675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순서도: 데이터 37">
            <a:extLst>
              <a:ext uri="{FF2B5EF4-FFF2-40B4-BE49-F238E27FC236}">
                <a16:creationId xmlns:a16="http://schemas.microsoft.com/office/drawing/2014/main" id="{4835638B-D7DC-48EF-83CD-97FE52BD7220}"/>
              </a:ext>
            </a:extLst>
          </p:cNvPr>
          <p:cNvSpPr/>
          <p:nvPr/>
        </p:nvSpPr>
        <p:spPr>
          <a:xfrm rot="16200000" flipV="1">
            <a:off x="3695533" y="4795579"/>
            <a:ext cx="767021" cy="276075"/>
          </a:xfrm>
          <a:prstGeom prst="flowChartInputOutput">
            <a:avLst/>
          </a:prstGeom>
          <a:solidFill>
            <a:srgbClr val="01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582736D4-80CF-47C7-9FAC-F80F9EE9A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82"/>
          <a:stretch/>
        </p:blipFill>
        <p:spPr>
          <a:xfrm>
            <a:off x="1003050" y="3260242"/>
            <a:ext cx="3918212" cy="2416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24662" y="3395761"/>
            <a:ext cx="5103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Students can use exercising paper after scanning that paper with zoom application.</a:t>
            </a:r>
            <a:endParaRPr lang="ko-KR" altLang="en-US" dirty="0"/>
          </a:p>
        </p:txBody>
      </p:sp>
      <p:pic>
        <p:nvPicPr>
          <p:cNvPr id="1026" name="Picture 2" descr="종이 - 위키백과, 우리 모두의 백과사전">
            <a:extLst>
              <a:ext uri="{FF2B5EF4-FFF2-40B4-BE49-F238E27FC236}">
                <a16:creationId xmlns:a16="http://schemas.microsoft.com/office/drawing/2014/main" id="{26D4045D-4C85-4F35-BC8A-5B6DE0BBC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15938" y="3446896"/>
            <a:ext cx="880025" cy="144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4;g9802c3770d_1_0">
            <a:extLst>
              <a:ext uri="{FF2B5EF4-FFF2-40B4-BE49-F238E27FC236}">
                <a16:creationId xmlns:a16="http://schemas.microsoft.com/office/drawing/2014/main" id="{E9721DC2-5D54-465C-A433-DC105B74B333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D6E4B-835C-4A7D-B66D-A48BDC2614A0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3" name="Google Shape;104;g9802c3770d_1_0">
            <a:extLst>
              <a:ext uri="{FF2B5EF4-FFF2-40B4-BE49-F238E27FC236}">
                <a16:creationId xmlns:a16="http://schemas.microsoft.com/office/drawing/2014/main" id="{3FEF96B6-2BB4-42BD-9E6F-5BC260DCF9F7}"/>
              </a:ext>
            </a:extLst>
          </p:cNvPr>
          <p:cNvSpPr txBox="1">
            <a:spLocks/>
          </p:cNvSpPr>
          <p:nvPr/>
        </p:nvSpPr>
        <p:spPr>
          <a:xfrm>
            <a:off x="180594" y="571554"/>
            <a:ext cx="834925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③ New Function : </a:t>
            </a:r>
            <a:r>
              <a:rPr lang="en-US" altLang="ko-KR" sz="2800" b="1" dirty="0"/>
              <a:t>Paper Scan System</a:t>
            </a:r>
            <a:endParaRPr lang="en-US" sz="28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AF78F2-AFD2-497A-89E8-5B19A05BEA6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0BECB635-37BB-450E-9419-E34DCFA2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33"/>
          <a:stretch/>
        </p:blipFill>
        <p:spPr>
          <a:xfrm>
            <a:off x="1003049" y="5076353"/>
            <a:ext cx="3918213" cy="188703"/>
          </a:xfrm>
          <a:prstGeom prst="rect">
            <a:avLst/>
          </a:prstGeom>
        </p:spPr>
      </p:pic>
      <p:pic>
        <p:nvPicPr>
          <p:cNvPr id="16" name="그림 15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88F0F1F0-000D-4ECE-A6D6-95FC360B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-525" r="55946" b="88944"/>
          <a:stretch/>
        </p:blipFill>
        <p:spPr>
          <a:xfrm>
            <a:off x="3283869" y="3267374"/>
            <a:ext cx="1249766" cy="236899"/>
          </a:xfrm>
          <a:prstGeom prst="rect">
            <a:avLst/>
          </a:prstGeom>
        </p:spPr>
      </p:pic>
      <p:pic>
        <p:nvPicPr>
          <p:cNvPr id="17" name="그림 16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1120853-C0ED-4BFE-9725-6D6FFA4CE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-525" r="55946" b="88944"/>
          <a:stretch/>
        </p:blipFill>
        <p:spPr>
          <a:xfrm>
            <a:off x="3126727" y="3259437"/>
            <a:ext cx="1249766" cy="236899"/>
          </a:xfrm>
          <a:prstGeom prst="rect">
            <a:avLst/>
          </a:prstGeom>
        </p:spPr>
      </p:pic>
      <p:pic>
        <p:nvPicPr>
          <p:cNvPr id="19" name="그림 18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05142BD6-DB67-409A-B5AC-11B42EC57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-525" r="55946" b="88944"/>
          <a:stretch/>
        </p:blipFill>
        <p:spPr>
          <a:xfrm>
            <a:off x="3477683" y="3274874"/>
            <a:ext cx="1249766" cy="120887"/>
          </a:xfrm>
          <a:prstGeom prst="rect">
            <a:avLst/>
          </a:prstGeom>
        </p:spPr>
      </p:pic>
      <p:pic>
        <p:nvPicPr>
          <p:cNvPr id="11" name="그림 10" descr="텍스트, 쥐고있는, 손, 사람이(가) 표시된 사진&#10;&#10;자동 생성된 설명">
            <a:extLst>
              <a:ext uri="{FF2B5EF4-FFF2-40B4-BE49-F238E27FC236}">
                <a16:creationId xmlns:a16="http://schemas.microsoft.com/office/drawing/2014/main" id="{F16082ED-D7D0-454B-9C0D-F4D15916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5018" y="1203491"/>
            <a:ext cx="3662553" cy="5492589"/>
          </a:xfrm>
          <a:prstGeom prst="rect">
            <a:avLst/>
          </a:prstGeom>
        </p:spPr>
      </p:pic>
      <p:pic>
        <p:nvPicPr>
          <p:cNvPr id="20" name="그림 19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CF35A04D-177B-45DD-8D16-4708046BE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5" t="-525" r="55946" b="88944"/>
          <a:stretch/>
        </p:blipFill>
        <p:spPr>
          <a:xfrm>
            <a:off x="1056214" y="5076353"/>
            <a:ext cx="3282107" cy="26747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24662" y="4726483"/>
            <a:ext cx="5103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Supervisors can check whether the students’ paper is totally empty to prevent cunning.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939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04;g9802c3770d_1_0">
            <a:extLst>
              <a:ext uri="{FF2B5EF4-FFF2-40B4-BE49-F238E27FC236}">
                <a16:creationId xmlns:a16="http://schemas.microsoft.com/office/drawing/2014/main" id="{DE5F243E-6277-4790-8D1B-5F55935FCCBB}"/>
              </a:ext>
            </a:extLst>
          </p:cNvPr>
          <p:cNvSpPr txBox="1">
            <a:spLocks/>
          </p:cNvSpPr>
          <p:nvPr/>
        </p:nvSpPr>
        <p:spPr>
          <a:xfrm>
            <a:off x="933823" y="-246227"/>
            <a:ext cx="54289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17D6CE5-5B58-43AA-897E-1C82FCB11686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61" name="Google Shape;104;g9802c3770d_1_0">
            <a:extLst>
              <a:ext uri="{FF2B5EF4-FFF2-40B4-BE49-F238E27FC236}">
                <a16:creationId xmlns:a16="http://schemas.microsoft.com/office/drawing/2014/main" id="{3A839971-8D42-4F32-8F7C-3F6D10659BBE}"/>
              </a:ext>
            </a:extLst>
          </p:cNvPr>
          <p:cNvSpPr txBox="1">
            <a:spLocks/>
          </p:cNvSpPr>
          <p:nvPr/>
        </p:nvSpPr>
        <p:spPr>
          <a:xfrm>
            <a:off x="180595" y="571554"/>
            <a:ext cx="818135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④ New Function : Motion Detecting System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6B4562C-036E-40B9-8380-1461F5FA145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C235B-A060-4620-A09F-77578C1147BB}"/>
              </a:ext>
            </a:extLst>
          </p:cNvPr>
          <p:cNvSpPr/>
          <p:nvPr/>
        </p:nvSpPr>
        <p:spPr>
          <a:xfrm>
            <a:off x="5616528" y="5331404"/>
            <a:ext cx="611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If a student appears to be cheating, exam supervisor can receive the notice. </a:t>
            </a: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Then, the student will be given a penalty. </a:t>
            </a:r>
            <a:endParaRPr 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246"/>
          <a:stretch/>
        </p:blipFill>
        <p:spPr>
          <a:xfrm>
            <a:off x="10834058" y="2517598"/>
            <a:ext cx="1336832" cy="214457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0" y="1971749"/>
            <a:ext cx="5354054" cy="3959820"/>
            <a:chOff x="72730" y="2217319"/>
            <a:chExt cx="6212337" cy="4953621"/>
          </a:xfrm>
        </p:grpSpPr>
        <p:pic>
          <p:nvPicPr>
            <p:cNvPr id="1026" name="Picture 2" descr="C:\Users\dohi1\AppData\Local\Microsoft\Windows\INetCache\IE\12E2Y5ZH\imac-1999640_960_720[1]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3" t="8962" r="12685" b="5978"/>
            <a:stretch/>
          </p:blipFill>
          <p:spPr bwMode="auto">
            <a:xfrm>
              <a:off x="72730" y="2217319"/>
              <a:ext cx="6212337" cy="495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3916C6-5C9F-402D-BEE3-CDE321F00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133" t="-3463" r="-4802" b="-2129"/>
            <a:stretch/>
          </p:blipFill>
          <p:spPr>
            <a:xfrm>
              <a:off x="180594" y="2384276"/>
              <a:ext cx="6094034" cy="3402724"/>
            </a:xfrm>
            <a:prstGeom prst="rect">
              <a:avLst/>
            </a:prstGeom>
          </p:spPr>
        </p:pic>
        <p:cxnSp>
          <p:nvCxnSpPr>
            <p:cNvPr id="58" name="꺾인 연결선 11">
              <a:extLst>
                <a:ext uri="{FF2B5EF4-FFF2-40B4-BE49-F238E27FC236}">
                  <a16:creationId xmlns:a16="http://schemas.microsoft.com/office/drawing/2014/main" id="{26E58505-BE39-48D2-A840-EEDABC04D908}"/>
                </a:ext>
              </a:extLst>
            </p:cNvPr>
            <p:cNvCxnSpPr/>
            <p:nvPr/>
          </p:nvCxnSpPr>
          <p:spPr>
            <a:xfrm rot="5400000">
              <a:off x="2853631" y="4889774"/>
              <a:ext cx="794485" cy="3549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rcRect t="12775"/>
            <a:stretch/>
          </p:blipFill>
          <p:spPr>
            <a:xfrm>
              <a:off x="1465998" y="2691739"/>
              <a:ext cx="1645242" cy="2772744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49AC041-D2EC-4028-AC97-976BCB15DD52}"/>
                </a:ext>
              </a:extLst>
            </p:cNvPr>
            <p:cNvGrpSpPr/>
            <p:nvPr/>
          </p:nvGrpSpPr>
          <p:grpSpPr>
            <a:xfrm>
              <a:off x="3149598" y="3518320"/>
              <a:ext cx="2885181" cy="933825"/>
              <a:chOff x="1444872" y="1882876"/>
              <a:chExt cx="5771891" cy="2976530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23608BC5-84C2-432F-AC98-B4E2D0FE7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620" t="49062" r="25073" b="25986"/>
              <a:stretch/>
            </p:blipFill>
            <p:spPr>
              <a:xfrm>
                <a:off x="4812887" y="1882876"/>
                <a:ext cx="2403876" cy="1591671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1C48F278-50C8-4D22-8107-3434E5EA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5073" t="24854" r="898" b="50939"/>
              <a:stretch/>
            </p:blipFill>
            <p:spPr>
              <a:xfrm>
                <a:off x="4812884" y="3200435"/>
                <a:ext cx="2403877" cy="1591671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B830F7E2-BFC8-4073-90A0-8C36DCC00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50041"/>
              <a:stretch/>
            </p:blipFill>
            <p:spPr>
              <a:xfrm>
                <a:off x="3469771" y="1919965"/>
                <a:ext cx="1343111" cy="2939441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7D432B44-E33A-4A9D-B9E1-07EB914DE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4872" y="1919966"/>
                <a:ext cx="2024899" cy="2934929"/>
              </a:xfrm>
              <a:prstGeom prst="rect">
                <a:avLst/>
              </a:prstGeom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9AC041-D2EC-4028-AC97-976BCB15DD52}"/>
                </a:ext>
              </a:extLst>
            </p:cNvPr>
            <p:cNvGrpSpPr/>
            <p:nvPr/>
          </p:nvGrpSpPr>
          <p:grpSpPr>
            <a:xfrm>
              <a:off x="3149598" y="2689498"/>
              <a:ext cx="2871331" cy="1022910"/>
              <a:chOff x="1444872" y="1882876"/>
              <a:chExt cx="5771891" cy="2976530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23608BC5-84C2-432F-AC98-B4E2D0FE7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620" t="49062" r="25073" b="25986"/>
              <a:stretch/>
            </p:blipFill>
            <p:spPr>
              <a:xfrm>
                <a:off x="4812887" y="1882876"/>
                <a:ext cx="2403876" cy="1591671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1C48F278-50C8-4D22-8107-3434E5EA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5073" t="24854" r="898" b="50939"/>
              <a:stretch/>
            </p:blipFill>
            <p:spPr>
              <a:xfrm>
                <a:off x="4812884" y="3200435"/>
                <a:ext cx="2403877" cy="1591671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B830F7E2-BFC8-4073-90A0-8C36DCC00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50041"/>
              <a:stretch/>
            </p:blipFill>
            <p:spPr>
              <a:xfrm>
                <a:off x="3469771" y="1919965"/>
                <a:ext cx="1343111" cy="2939441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D432B44-E33A-4A9D-B9E1-07EB914DE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4872" y="1919966"/>
                <a:ext cx="2024899" cy="2934929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49AC041-D2EC-4028-AC97-976BCB15DD52}"/>
                </a:ext>
              </a:extLst>
            </p:cNvPr>
            <p:cNvGrpSpPr/>
            <p:nvPr/>
          </p:nvGrpSpPr>
          <p:grpSpPr>
            <a:xfrm>
              <a:off x="3149598" y="4428300"/>
              <a:ext cx="2885726" cy="1015037"/>
              <a:chOff x="1444872" y="1882876"/>
              <a:chExt cx="5771891" cy="297653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3608BC5-84C2-432F-AC98-B4E2D0FE7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620" t="49062" r="25073" b="25986"/>
              <a:stretch/>
            </p:blipFill>
            <p:spPr>
              <a:xfrm>
                <a:off x="4812887" y="1882876"/>
                <a:ext cx="2403876" cy="1591671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1C48F278-50C8-4D22-8107-3434E5EA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5073" t="24854" r="898" b="50939"/>
              <a:stretch/>
            </p:blipFill>
            <p:spPr>
              <a:xfrm>
                <a:off x="4812884" y="3200435"/>
                <a:ext cx="2403877" cy="1591671"/>
              </a:xfrm>
              <a:prstGeom prst="rect">
                <a:avLst/>
              </a:prstGeom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830F7E2-BFC8-4073-90A0-8C36DCC00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50041"/>
              <a:stretch/>
            </p:blipFill>
            <p:spPr>
              <a:xfrm>
                <a:off x="3469771" y="1919965"/>
                <a:ext cx="1343111" cy="2939441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D432B44-E33A-4A9D-B9E1-07EB914DE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4872" y="1919966"/>
                <a:ext cx="2024899" cy="2934929"/>
              </a:xfrm>
              <a:prstGeom prst="rect">
                <a:avLst/>
              </a:prstGeom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312821" y="2689498"/>
              <a:ext cx="1153177" cy="27749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48917" y="2995863"/>
              <a:ext cx="1153177" cy="167413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4058" y="3022886"/>
              <a:ext cx="1147858" cy="169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Rounded MT Bold" panose="020F0704030504030204" pitchFamily="34" charset="0"/>
                </a:rPr>
                <a:t>Student </a:t>
              </a:r>
              <a:r>
                <a:rPr lang="en-US" altLang="ko-KR" dirty="0">
                  <a:solidFill>
                    <a:schemeClr val="accent2"/>
                  </a:solidFill>
                  <a:latin typeface="Arial Rounded MT Bold" panose="020F0704030504030204" pitchFamily="34" charset="0"/>
                </a:rPr>
                <a:t>No.34 </a:t>
              </a:r>
            </a:p>
            <a:p>
              <a:endParaRPr lang="en-US" altLang="ko-KR" sz="1200" dirty="0">
                <a:latin typeface="Arial Rounded MT Bold" panose="020F0704030504030204" pitchFamily="34" charset="0"/>
              </a:endParaRPr>
            </a:p>
            <a:p>
              <a:r>
                <a:rPr lang="en-US" altLang="ko-KR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Cunning behavior detected!</a:t>
              </a:r>
              <a:endParaRPr lang="ko-KR" altLang="en-US" dirty="0">
                <a:solidFill>
                  <a:srgbClr val="FF0000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99845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226" y="4805589"/>
              <a:ext cx="571859" cy="55638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2"/>
          <a:srcRect l="3428" t="-463" r="838" b="463"/>
          <a:stretch/>
        </p:blipFill>
        <p:spPr>
          <a:xfrm>
            <a:off x="5230382" y="2105211"/>
            <a:ext cx="5496350" cy="2601093"/>
          </a:xfrm>
          <a:prstGeom prst="rect">
            <a:avLst/>
          </a:prstGeom>
        </p:spPr>
      </p:pic>
      <p:cxnSp>
        <p:nvCxnSpPr>
          <p:cNvPr id="35" name="꺾인 연결선 34"/>
          <p:cNvCxnSpPr/>
          <p:nvPr/>
        </p:nvCxnSpPr>
        <p:spPr>
          <a:xfrm rot="16200000" flipH="1">
            <a:off x="9725388" y="1748134"/>
            <a:ext cx="437425" cy="276726"/>
          </a:xfrm>
          <a:prstGeom prst="bentConnector3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09383" y="1329230"/>
            <a:ext cx="179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Rounded MT Bold" panose="020F0704030504030204" pitchFamily="34" charset="0"/>
              </a:rPr>
              <a:t>Normal Attitude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78" name="꺾인 연결선 77"/>
          <p:cNvCxnSpPr/>
          <p:nvPr/>
        </p:nvCxnSpPr>
        <p:spPr>
          <a:xfrm rot="16200000" flipH="1">
            <a:off x="11241367" y="2039635"/>
            <a:ext cx="437425" cy="276726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840454" y="1651508"/>
            <a:ext cx="1167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Rounded MT Bold" panose="020F0704030504030204" pitchFamily="34" charset="0"/>
              </a:rPr>
              <a:t>Cheating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2962" y="2105210"/>
            <a:ext cx="2558813" cy="2720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꺾인 연결선 79"/>
          <p:cNvCxnSpPr/>
          <p:nvPr/>
        </p:nvCxnSpPr>
        <p:spPr>
          <a:xfrm rot="16200000" flipH="1">
            <a:off x="687838" y="5116474"/>
            <a:ext cx="795449" cy="230430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5240" y="5615858"/>
            <a:ext cx="189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rial Rounded MT Bold" panose="020F0704030504030204" pitchFamily="34" charset="0"/>
              </a:rPr>
              <a:t>Cheating Motion Detected Screen</a:t>
            </a:r>
            <a:endParaRPr lang="ko-KR" altLang="en-US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8963526" y="1667784"/>
            <a:ext cx="1763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0840454" y="1959285"/>
            <a:ext cx="11670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6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62135" y="3051268"/>
            <a:ext cx="4896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Before taking an exam, students should agree to film the attitude and surrounding environment.</a:t>
            </a:r>
          </a:p>
          <a:p>
            <a:endParaRPr lang="ko-KR" altLang="en-US" dirty="0"/>
          </a:p>
        </p:txBody>
      </p:sp>
      <p:sp>
        <p:nvSpPr>
          <p:cNvPr id="10" name="Google Shape;104;g9802c3770d_1_0">
            <a:extLst>
              <a:ext uri="{FF2B5EF4-FFF2-40B4-BE49-F238E27FC236}">
                <a16:creationId xmlns:a16="http://schemas.microsoft.com/office/drawing/2014/main" id="{E9721DC2-5D54-465C-A433-DC105B74B333}"/>
              </a:ext>
            </a:extLst>
          </p:cNvPr>
          <p:cNvSpPr txBox="1">
            <a:spLocks/>
          </p:cNvSpPr>
          <p:nvPr/>
        </p:nvSpPr>
        <p:spPr>
          <a:xfrm>
            <a:off x="795666" y="43905"/>
            <a:ext cx="5428996" cy="71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800" b="1" dirty="0"/>
              <a:t>Service Description</a:t>
            </a:r>
            <a:endParaRPr lang="en-US" sz="28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D6E4B-835C-4A7D-B66D-A48BDC2614A0}"/>
              </a:ext>
            </a:extLst>
          </p:cNvPr>
          <p:cNvSpPr/>
          <p:nvPr/>
        </p:nvSpPr>
        <p:spPr>
          <a:xfrm>
            <a:off x="180594" y="84532"/>
            <a:ext cx="928116" cy="66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rgbClr val="CDBDE8"/>
                </a:solidFill>
                <a:latin typeface="Malgun Gothic"/>
                <a:ea typeface="Malgun Gothic"/>
                <a:sym typeface="Malgun Gothic"/>
              </a:rPr>
              <a:t>01</a:t>
            </a:r>
            <a:endParaRPr lang="en-US" sz="2800" b="1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3" name="Google Shape;104;g9802c3770d_1_0">
            <a:extLst>
              <a:ext uri="{FF2B5EF4-FFF2-40B4-BE49-F238E27FC236}">
                <a16:creationId xmlns:a16="http://schemas.microsoft.com/office/drawing/2014/main" id="{3FEF96B6-2BB4-42BD-9E6F-5BC260DCF9F7}"/>
              </a:ext>
            </a:extLst>
          </p:cNvPr>
          <p:cNvSpPr txBox="1">
            <a:spLocks/>
          </p:cNvSpPr>
          <p:nvPr/>
        </p:nvSpPr>
        <p:spPr>
          <a:xfrm>
            <a:off x="312941" y="887055"/>
            <a:ext cx="4639203" cy="817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Private Information Policy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AF78F2-AFD2-497A-89E8-5B19A05BEA67}"/>
              </a:ext>
            </a:extLst>
          </p:cNvPr>
          <p:cNvCxnSpPr>
            <a:cxnSpLocks/>
          </p:cNvCxnSpPr>
          <p:nvPr/>
        </p:nvCxnSpPr>
        <p:spPr>
          <a:xfrm>
            <a:off x="0" y="823209"/>
            <a:ext cx="4809744" cy="0"/>
          </a:xfrm>
          <a:prstGeom prst="line">
            <a:avLst/>
          </a:prstGeom>
          <a:ln w="57150">
            <a:solidFill>
              <a:srgbClr val="9E6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744" y="146374"/>
            <a:ext cx="4655093" cy="661916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448906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1626</Words>
  <Application>Microsoft Office PowerPoint</Application>
  <PresentationFormat>와이드스크린</PresentationFormat>
  <Paragraphs>404</Paragraphs>
  <Slides>46</Slides>
  <Notes>36</Notes>
  <HiddenSlides>0</HiddenSlides>
  <MMClips>14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4" baseType="lpstr">
      <vt:lpstr>Noto Sans</vt:lpstr>
      <vt:lpstr>Source Han Sans K</vt:lpstr>
      <vt:lpstr>나눔고딕 ExtraBold</vt:lpstr>
      <vt:lpstr>나눔바른고딕</vt:lpstr>
      <vt:lpstr>나눔스퀘어_ac</vt:lpstr>
      <vt:lpstr>나눔스퀘어_ac Bold</vt:lpstr>
      <vt:lpstr>나눔스퀘어_ac ExtraBold</vt:lpstr>
      <vt:lpstr>나눔스퀘어라운드 Bold</vt:lpstr>
      <vt:lpstr>Malgun Gothic</vt:lpstr>
      <vt:lpstr>Malgun Gothic</vt:lpstr>
      <vt:lpstr>Arial</vt:lpstr>
      <vt:lpstr>Arial Rounded MT Bold</vt:lpstr>
      <vt:lpstr>Calibri</vt:lpstr>
      <vt:lpstr>Calibri Light</vt:lpstr>
      <vt:lpstr>Helvetica</vt:lpstr>
      <vt:lpstr>MS Reference Sans Serif</vt:lpstr>
      <vt:lpstr>Times New Roman</vt:lpstr>
      <vt:lpstr>Office 테마</vt:lpstr>
      <vt:lpstr>PowerPoint 프레젠테이션</vt:lpstr>
      <vt:lpstr>System Description</vt:lpstr>
      <vt:lpstr>System Description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Team’s Project Objectives</vt:lpstr>
      <vt:lpstr>PowerPoint 프레젠테이션</vt:lpstr>
      <vt:lpstr>PowerPoint 프레젠테이션</vt:lpstr>
      <vt:lpstr>Environment Analysis</vt:lpstr>
      <vt:lpstr>PowerPoint 프레젠테이션</vt:lpstr>
      <vt:lpstr>PowerPoint 프레젠테이션</vt:lpstr>
      <vt:lpstr>PowerPoint 프레젠테이션</vt:lpstr>
      <vt:lpstr>Cost/Benefit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AHP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Conclusion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서현영</dc:creator>
  <cp:lastModifiedBy>Seo</cp:lastModifiedBy>
  <cp:revision>135</cp:revision>
  <dcterms:created xsi:type="dcterms:W3CDTF">2020-09-15T14:01:19Z</dcterms:created>
  <dcterms:modified xsi:type="dcterms:W3CDTF">2020-11-28T17:02:43Z</dcterms:modified>
</cp:coreProperties>
</file>